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84" r:id="rId5"/>
    <p:sldId id="267" r:id="rId6"/>
    <p:sldId id="268" r:id="rId7"/>
    <p:sldId id="285" r:id="rId8"/>
    <p:sldId id="269" r:id="rId9"/>
    <p:sldId id="286" r:id="rId10"/>
    <p:sldId id="270" r:id="rId11"/>
    <p:sldId id="271" r:id="rId12"/>
    <p:sldId id="272" r:id="rId13"/>
    <p:sldId id="273" r:id="rId14"/>
    <p:sldId id="274" r:id="rId15"/>
    <p:sldId id="275" r:id="rId16"/>
    <p:sldId id="276" r:id="rId17"/>
    <p:sldId id="277" r:id="rId18"/>
    <p:sldId id="278" r:id="rId19"/>
    <p:sldId id="287" r:id="rId20"/>
    <p:sldId id="279" r:id="rId21"/>
    <p:sldId id="280" r:id="rId22"/>
    <p:sldId id="281" r:id="rId23"/>
    <p:sldId id="282" r:id="rId24"/>
    <p:sldId id="283" r:id="rId25"/>
    <p:sldId id="260" r:id="rId26"/>
    <p:sldId id="261" r:id="rId27"/>
    <p:sldId id="288" r:id="rId28"/>
    <p:sldId id="262" r:id="rId29"/>
    <p:sldId id="263" r:id="rId30"/>
    <p:sldId id="264" r:id="rId31"/>
    <p:sldId id="289" r:id="rId32"/>
    <p:sldId id="265" r:id="rId33"/>
    <p:sldId id="258" r:id="rId34"/>
    <p:sldId id="25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5" name="Content Placeholder 4"/>
          <p:cNvSpPr>
            <a:spLocks noGrp="1"/>
          </p:cNvSpPr>
          <p:nvPr>
            <p:ph idx="1"/>
          </p:nvPr>
        </p:nvSpPr>
        <p:spPr>
          <a:xfrm>
            <a:off x="457200" y="609600"/>
            <a:ext cx="8229600" cy="5867400"/>
          </a:xfrm>
        </p:spPr>
        <p:txBody>
          <a:bodyPr>
            <a:normAutofit fontScale="77500" lnSpcReduction="20000"/>
          </a:bodyPr>
          <a:lstStyle/>
          <a:p>
            <a:pPr marL="0" indent="0" algn="ctr" rtl="1">
              <a:lnSpc>
                <a:spcPct val="110000"/>
              </a:lnSpc>
              <a:buNone/>
            </a:pPr>
            <a:r>
              <a:rPr lang="ar-IQ" sz="6000" b="1" dirty="0" smtClean="0">
                <a:solidFill>
                  <a:srgbClr val="2350CF"/>
                </a:solidFill>
              </a:rPr>
              <a:t> </a:t>
            </a:r>
          </a:p>
          <a:p>
            <a:pPr marL="0" indent="0" algn="ctr" rtl="1">
              <a:lnSpc>
                <a:spcPct val="110000"/>
              </a:lnSpc>
              <a:buNone/>
            </a:pPr>
            <a:endParaRPr lang="ar-IQ" sz="4100" b="1" dirty="0" smtClean="0">
              <a:solidFill>
                <a:srgbClr val="2350CF"/>
              </a:solidFill>
              <a:cs typeface="+mj-cs"/>
            </a:endParaRPr>
          </a:p>
          <a:p>
            <a:pPr marL="0" indent="0" algn="ctr" rtl="1">
              <a:lnSpc>
                <a:spcPct val="110000"/>
              </a:lnSpc>
              <a:buNone/>
            </a:pPr>
            <a:r>
              <a:rPr lang="ar-IQ" sz="4100" b="1" dirty="0" smtClean="0">
                <a:solidFill>
                  <a:srgbClr val="2350CF"/>
                </a:solidFill>
                <a:cs typeface="+mj-cs"/>
              </a:rPr>
              <a:t>انتاج </a:t>
            </a:r>
            <a:r>
              <a:rPr lang="ar-IQ" sz="4100" b="1" dirty="0">
                <a:solidFill>
                  <a:srgbClr val="2350CF"/>
                </a:solidFill>
                <a:cs typeface="+mj-cs"/>
              </a:rPr>
              <a:t>خضر/1</a:t>
            </a:r>
            <a:endParaRPr lang="ar-IQ" sz="4100" dirty="0">
              <a:cs typeface="+mj-cs"/>
            </a:endParaRPr>
          </a:p>
          <a:p>
            <a:pPr marL="0" indent="0" algn="ctr" rtl="1">
              <a:lnSpc>
                <a:spcPct val="110000"/>
              </a:lnSpc>
              <a:buNone/>
            </a:pPr>
            <a:r>
              <a:rPr lang="ar-IQ" sz="4100" dirty="0">
                <a:cs typeface="+mj-cs"/>
              </a:rPr>
              <a:t>الاستاذ المساعد الدكتور نوال مهدي حمود</a:t>
            </a:r>
          </a:p>
          <a:p>
            <a:pPr marL="0" indent="0" algn="ctr" rtl="1">
              <a:lnSpc>
                <a:spcPct val="110000"/>
              </a:lnSpc>
              <a:buNone/>
            </a:pPr>
            <a:r>
              <a:rPr lang="ar-IQ" sz="4100" dirty="0">
                <a:solidFill>
                  <a:srgbClr val="FF0000"/>
                </a:solidFill>
                <a:cs typeface="+mj-cs"/>
              </a:rPr>
              <a:t>قسم البستنة وهندسة الحدائق</a:t>
            </a:r>
          </a:p>
          <a:p>
            <a:pPr marL="0" indent="0" algn="ctr" rtl="1">
              <a:lnSpc>
                <a:spcPct val="110000"/>
              </a:lnSpc>
              <a:buNone/>
            </a:pPr>
            <a:r>
              <a:rPr lang="ar-IQ" sz="4100" dirty="0">
                <a:cs typeface="+mj-cs"/>
              </a:rPr>
              <a:t>كلية الزراعة/ </a:t>
            </a:r>
            <a:r>
              <a:rPr lang="ar-IQ" sz="4100" dirty="0">
                <a:solidFill>
                  <a:srgbClr val="FF0000"/>
                </a:solidFill>
                <a:cs typeface="+mj-cs"/>
              </a:rPr>
              <a:t>جامعة البصرة</a:t>
            </a:r>
            <a:endParaRPr lang="ar-IQ" sz="4100" dirty="0">
              <a:cs typeface="+mj-cs"/>
            </a:endParaRPr>
          </a:p>
          <a:p>
            <a:pPr marL="0" indent="0" algn="ctr" rtl="1">
              <a:lnSpc>
                <a:spcPct val="110000"/>
              </a:lnSpc>
              <a:buNone/>
            </a:pPr>
            <a:r>
              <a:rPr lang="ar-IQ" sz="4100" dirty="0">
                <a:cs typeface="+mj-cs"/>
              </a:rPr>
              <a:t>البصرة – </a:t>
            </a:r>
            <a:r>
              <a:rPr lang="ar-IQ" sz="4100" dirty="0">
                <a:solidFill>
                  <a:srgbClr val="FF0000"/>
                </a:solidFill>
                <a:cs typeface="+mj-cs"/>
              </a:rPr>
              <a:t>العراق</a:t>
            </a:r>
          </a:p>
          <a:p>
            <a:pPr marL="0" indent="0" algn="ctr" rtl="1">
              <a:lnSpc>
                <a:spcPct val="110000"/>
              </a:lnSpc>
              <a:buNone/>
            </a:pPr>
            <a:r>
              <a:rPr lang="en-US" sz="4100" dirty="0">
                <a:solidFill>
                  <a:srgbClr val="FF0000"/>
                </a:solidFill>
                <a:cs typeface="+mj-cs"/>
              </a:rPr>
              <a:t>2022 – 2021 </a:t>
            </a:r>
            <a:r>
              <a:rPr lang="ar-IQ" sz="4100" dirty="0">
                <a:cs typeface="+mj-cs"/>
              </a:rPr>
              <a:t> </a:t>
            </a:r>
          </a:p>
          <a:p>
            <a:pPr marL="0" indent="0" algn="ctr" rtl="1">
              <a:lnSpc>
                <a:spcPct val="110000"/>
              </a:lnSpc>
              <a:buNone/>
            </a:pPr>
            <a:r>
              <a:rPr lang="ar-IQ" sz="4100" dirty="0" smtClean="0">
                <a:solidFill>
                  <a:srgbClr val="FF0000"/>
                </a:solidFill>
                <a:cs typeface="+mj-cs"/>
              </a:rPr>
              <a:t>م12الاحد 2/ 1/ 2022</a:t>
            </a:r>
            <a:endParaRPr lang="ar-IQ" sz="4100" dirty="0">
              <a:solidFill>
                <a:srgbClr val="FF0000"/>
              </a:solidFill>
              <a:cs typeface="+mj-cs"/>
            </a:endParaRPr>
          </a:p>
          <a:p>
            <a:pPr marL="0" indent="0" algn="ctr">
              <a:lnSpc>
                <a:spcPct val="110000"/>
              </a:lnSpc>
              <a:buNone/>
            </a:pPr>
            <a:r>
              <a:rPr lang="en-US" sz="4100" dirty="0">
                <a:cs typeface="+mj-cs"/>
              </a:rPr>
              <a:t>albayatyNawal@gmail.com</a:t>
            </a:r>
          </a:p>
        </p:txBody>
      </p:sp>
      <p:pic>
        <p:nvPicPr>
          <p:cNvPr id="6" name="صورة 1"/>
          <p:cNvPicPr/>
          <p:nvPr/>
        </p:nvPicPr>
        <p:blipFill>
          <a:blip r:embed="rId2" cstate="print">
            <a:extLst>
              <a:ext uri="{28A0092B-C50C-407E-A947-70E740481C1C}">
                <a14:useLocalDpi xmlns:a14="http://schemas.microsoft.com/office/drawing/2010/main" val="0"/>
              </a:ext>
            </a:extLst>
          </a:blip>
          <a:stretch>
            <a:fillRect/>
          </a:stretch>
        </p:blipFill>
        <p:spPr>
          <a:xfrm>
            <a:off x="4626927" y="589913"/>
            <a:ext cx="916623" cy="849312"/>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1821" y="359725"/>
            <a:ext cx="1079500" cy="1079500"/>
          </a:xfrm>
          <a:prstGeom prst="rect">
            <a:avLst/>
          </a:prstGeom>
          <a:noFill/>
          <a:ln>
            <a:noFill/>
          </a:ln>
        </p:spPr>
      </p:pic>
    </p:spTree>
    <p:extLst>
      <p:ext uri="{BB962C8B-B14F-4D97-AF65-F5344CB8AC3E}">
        <p14:creationId xmlns:p14="http://schemas.microsoft.com/office/powerpoint/2010/main" val="321675161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smtClean="0">
                <a:latin typeface="Times New Roman"/>
                <a:ea typeface="Times New Roman"/>
                <a:cs typeface="Times New Roman"/>
              </a:rPr>
              <a:t>طريقة الزراعة      </a:t>
            </a:r>
          </a:p>
          <a:p>
            <a:pPr algn="just" rtl="1">
              <a:lnSpc>
                <a:spcPct val="115000"/>
              </a:lnSpc>
              <a:spcBef>
                <a:spcPts val="0"/>
              </a:spcBef>
              <a:buFont typeface="Wingdings"/>
              <a:buChar char="§"/>
            </a:pPr>
            <a:r>
              <a:rPr lang="ar-IQ" sz="2400" dirty="0" smtClean="0">
                <a:latin typeface="Times New Roman"/>
                <a:ea typeface="Times New Roman"/>
                <a:cs typeface="Times New Roman"/>
              </a:rPr>
              <a:t>عموما </a:t>
            </a:r>
            <a:r>
              <a:rPr lang="ar-IQ" sz="2400" dirty="0">
                <a:latin typeface="Times New Roman"/>
                <a:ea typeface="Times New Roman"/>
                <a:cs typeface="Times New Roman"/>
              </a:rPr>
              <a:t>ان زراعة البذور نثرا تعطي توزيعا جيدا للنباتات الا ان الزراعة على مروز تسهل القيام بعمليات الخدمة من ري وتسميد وعزق.. الخ. </a:t>
            </a:r>
            <a:endParaRPr lang="ar-IQ" sz="2400" dirty="0" smtClean="0">
              <a:latin typeface="Times New Roman"/>
              <a:ea typeface="Times New Roman"/>
              <a:cs typeface="Times New Roman"/>
            </a:endParaRPr>
          </a:p>
          <a:p>
            <a:pPr algn="just" rtl="1">
              <a:lnSpc>
                <a:spcPct val="115000"/>
              </a:lnSpc>
              <a:spcBef>
                <a:spcPts val="0"/>
              </a:spcBef>
              <a:buFont typeface="Wingdings"/>
              <a:buChar char="§"/>
            </a:pPr>
            <a:r>
              <a:rPr lang="ar-IQ" sz="2400" dirty="0" smtClean="0">
                <a:latin typeface="Times New Roman"/>
                <a:ea typeface="Times New Roman"/>
                <a:cs typeface="Times New Roman"/>
              </a:rPr>
              <a:t>عند </a:t>
            </a:r>
            <a:r>
              <a:rPr lang="ar-IQ" sz="2400" dirty="0">
                <a:latin typeface="Times New Roman"/>
                <a:ea typeface="Times New Roman"/>
                <a:cs typeface="Times New Roman"/>
              </a:rPr>
              <a:t>نقل الشتلات الى الحقل يجب ان تروى قبل اجراء عملية النقل ببضع ساعات </a:t>
            </a:r>
            <a:endParaRPr lang="ar-IQ" sz="2400" dirty="0" smtClean="0">
              <a:latin typeface="Times New Roman"/>
              <a:ea typeface="Times New Roman"/>
              <a:cs typeface="Times New Roman"/>
            </a:endParaRPr>
          </a:p>
          <a:p>
            <a:pPr algn="just" rtl="1">
              <a:lnSpc>
                <a:spcPct val="115000"/>
              </a:lnSpc>
              <a:spcBef>
                <a:spcPts val="0"/>
              </a:spcBef>
              <a:buFont typeface="Wingdings"/>
              <a:buChar char="§"/>
            </a:pPr>
            <a:r>
              <a:rPr lang="ar-IQ" sz="2400" dirty="0" smtClean="0">
                <a:latin typeface="Times New Roman"/>
                <a:ea typeface="Times New Roman"/>
                <a:cs typeface="Times New Roman"/>
              </a:rPr>
              <a:t>ويفضل </a:t>
            </a:r>
            <a:r>
              <a:rPr lang="ar-IQ" sz="2400" dirty="0">
                <a:latin typeface="Times New Roman"/>
                <a:ea typeface="Times New Roman"/>
                <a:cs typeface="Times New Roman"/>
              </a:rPr>
              <a:t>عند زراعتها في الحقل ان تكون بإرتفاع 7 – 10 </a:t>
            </a:r>
            <a:r>
              <a:rPr lang="ar-IQ" sz="2400" dirty="0" smtClean="0">
                <a:latin typeface="Times New Roman"/>
                <a:ea typeface="Times New Roman"/>
                <a:cs typeface="Times New Roman"/>
              </a:rPr>
              <a:t>سم</a:t>
            </a:r>
          </a:p>
          <a:p>
            <a:pPr algn="just" rtl="1">
              <a:lnSpc>
                <a:spcPct val="115000"/>
              </a:lnSpc>
              <a:spcBef>
                <a:spcPts val="0"/>
              </a:spcBef>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وان تكون على عمق مناسب بحيث لا تغطى القمم النامية للنبات </a:t>
            </a:r>
            <a:endParaRPr lang="ar-IQ" sz="2400" dirty="0" smtClean="0">
              <a:latin typeface="Times New Roman"/>
              <a:ea typeface="Times New Roman"/>
              <a:cs typeface="Times New Roman"/>
            </a:endParaRPr>
          </a:p>
          <a:p>
            <a:pPr algn="just" rtl="1">
              <a:lnSpc>
                <a:spcPct val="115000"/>
              </a:lnSpc>
              <a:spcBef>
                <a:spcPts val="0"/>
              </a:spcBef>
              <a:buFont typeface="Wingdings"/>
              <a:buChar char="§"/>
            </a:pPr>
            <a:r>
              <a:rPr lang="ar-IQ" sz="2400" dirty="0" smtClean="0">
                <a:latin typeface="Times New Roman"/>
                <a:ea typeface="Times New Roman"/>
                <a:cs typeface="Times New Roman"/>
              </a:rPr>
              <a:t>وتضغط </a:t>
            </a:r>
            <a:r>
              <a:rPr lang="ar-IQ" sz="2400" dirty="0">
                <a:latin typeface="Times New Roman"/>
                <a:ea typeface="Times New Roman"/>
                <a:cs typeface="Times New Roman"/>
              </a:rPr>
              <a:t>التربة جيدا حول الجذور. </a:t>
            </a:r>
            <a:endParaRPr lang="ar-IQ" sz="2400" dirty="0" smtClean="0">
              <a:latin typeface="Times New Roman"/>
              <a:ea typeface="Times New Roman"/>
              <a:cs typeface="Times New Roman"/>
            </a:endParaRPr>
          </a:p>
          <a:p>
            <a:pPr algn="just" rtl="1">
              <a:lnSpc>
                <a:spcPct val="115000"/>
              </a:lnSpc>
              <a:spcBef>
                <a:spcPts val="0"/>
              </a:spcBef>
              <a:buFont typeface="Wingdings"/>
              <a:buChar char="§"/>
            </a:pPr>
            <a:r>
              <a:rPr lang="ar-IQ" sz="2400" dirty="0" smtClean="0">
                <a:latin typeface="Times New Roman"/>
                <a:ea typeface="Times New Roman"/>
                <a:cs typeface="Times New Roman"/>
              </a:rPr>
              <a:t>يفضل </a:t>
            </a:r>
            <a:r>
              <a:rPr lang="ar-IQ" sz="2400" dirty="0">
                <a:latin typeface="Times New Roman"/>
                <a:ea typeface="Times New Roman"/>
                <a:cs typeface="Times New Roman"/>
              </a:rPr>
              <a:t>عدم تقليم اوراق النباتات قبل الشتل لان ذلك يضعفها وبالتالي يسبب قلة الحاصل. </a:t>
            </a:r>
            <a:endParaRPr lang="ar-IQ" sz="2400" dirty="0" smtClean="0">
              <a:latin typeface="Times New Roman"/>
              <a:ea typeface="Times New Roman"/>
              <a:cs typeface="Times New Roman"/>
            </a:endParaRPr>
          </a:p>
          <a:p>
            <a:pPr algn="just" rtl="1">
              <a:lnSpc>
                <a:spcPct val="115000"/>
              </a:lnSpc>
              <a:spcBef>
                <a:spcPts val="0"/>
              </a:spcBef>
              <a:buFont typeface="Wingdings"/>
              <a:buChar char="§"/>
            </a:pPr>
            <a:r>
              <a:rPr lang="ar-IQ" sz="2400" dirty="0" smtClean="0">
                <a:latin typeface="Times New Roman"/>
                <a:ea typeface="Times New Roman"/>
                <a:cs typeface="Times New Roman"/>
              </a:rPr>
              <a:t>يجب </a:t>
            </a:r>
            <a:r>
              <a:rPr lang="ar-IQ" sz="2400" dirty="0">
                <a:latin typeface="Times New Roman"/>
                <a:ea typeface="Times New Roman"/>
                <a:cs typeface="Times New Roman"/>
              </a:rPr>
              <a:t>ري الحقل قبل الزراعة وبعدها الا ان المفضل هو ان يكون الري بعد الزراعة ما لم تكن التربة جافة جدا. </a:t>
            </a:r>
            <a:endParaRPr lang="ar-IQ" sz="2400" dirty="0" smtClean="0">
              <a:latin typeface="Times New Roman"/>
              <a:ea typeface="Times New Roman"/>
              <a:cs typeface="Times New Roman"/>
            </a:endParaRPr>
          </a:p>
          <a:p>
            <a:pPr algn="just" rtl="1">
              <a:lnSpc>
                <a:spcPct val="115000"/>
              </a:lnSpc>
              <a:spcBef>
                <a:spcPts val="0"/>
              </a:spcBef>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تجرى عملية الترقيع بعد اسبوعين من الزراعة بشتلات من نفس الصنف المزروع وبنفس العمر</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162474566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lvl="0" algn="just" rtl="1">
              <a:lnSpc>
                <a:spcPct val="115000"/>
              </a:lnSpc>
              <a:spcBef>
                <a:spcPts val="0"/>
              </a:spcBef>
              <a:buFont typeface="Wingdings" panose="05000000000000000000" pitchFamily="2" charset="2"/>
              <a:buChar char="Ø"/>
              <a:tabLst>
                <a:tab pos="498475" algn="l"/>
              </a:tabLst>
            </a:pPr>
            <a:r>
              <a:rPr lang="ar-IQ" sz="2400" b="1" dirty="0">
                <a:solidFill>
                  <a:srgbClr val="C00000"/>
                </a:solidFill>
                <a:latin typeface="Times New Roman"/>
                <a:ea typeface="Times New Roman"/>
                <a:cs typeface="+mj-cs"/>
              </a:rPr>
              <a:t>التسميد</a:t>
            </a:r>
            <a:endParaRPr lang="en-US" sz="2400" dirty="0">
              <a:solidFill>
                <a:srgbClr val="C00000"/>
              </a:solidFill>
              <a:latin typeface="Times New Roman"/>
              <a:ea typeface="Times New Roman"/>
              <a:cs typeface="+mj-cs"/>
            </a:endParaRPr>
          </a:p>
          <a:p>
            <a:pPr algn="just" rtl="1">
              <a:buFont typeface="Wingdings"/>
              <a:buChar char="§"/>
            </a:pPr>
            <a:r>
              <a:rPr lang="ar-IQ" sz="2400" dirty="0" smtClean="0">
                <a:ea typeface="Times New Roman"/>
                <a:cs typeface="+mj-cs"/>
              </a:rPr>
              <a:t>يعد </a:t>
            </a:r>
            <a:r>
              <a:rPr lang="ar-IQ" sz="2400" dirty="0">
                <a:ea typeface="Times New Roman"/>
                <a:cs typeface="+mj-cs"/>
              </a:rPr>
              <a:t>الكرفس من النباتات الشرهة للعناصر الغذائية فقد وجد انه يستنفذ </a:t>
            </a:r>
            <a:endParaRPr lang="ar-IQ" sz="2400" dirty="0" smtClean="0">
              <a:ea typeface="Times New Roman"/>
              <a:cs typeface="+mj-cs"/>
            </a:endParaRPr>
          </a:p>
          <a:p>
            <a:pPr algn="just" rtl="1">
              <a:buFont typeface="Wingdings"/>
              <a:buChar char="§"/>
            </a:pPr>
            <a:r>
              <a:rPr lang="ar-IQ" sz="2400" dirty="0" smtClean="0">
                <a:ea typeface="Times New Roman"/>
                <a:cs typeface="+mj-cs"/>
              </a:rPr>
              <a:t>78كغم </a:t>
            </a:r>
            <a:r>
              <a:rPr lang="ar-IQ" sz="2400" dirty="0">
                <a:ea typeface="Times New Roman"/>
                <a:cs typeface="+mj-cs"/>
              </a:rPr>
              <a:t>من النتروجين و 20كغم من الفسفور و 178كغم من البوتاسيوم و 10كغم من المغنيسيوم و 69كغم من الكالسيوم للدونم الواحد </a:t>
            </a:r>
            <a:endParaRPr lang="ar-IQ" sz="2400" dirty="0" smtClean="0">
              <a:ea typeface="Times New Roman"/>
              <a:cs typeface="+mj-cs"/>
            </a:endParaRPr>
          </a:p>
          <a:p>
            <a:pPr algn="just" rtl="1">
              <a:buFont typeface="Wingdings"/>
              <a:buChar char="§"/>
            </a:pPr>
            <a:r>
              <a:rPr lang="ar-IQ" sz="2400" dirty="0" smtClean="0">
                <a:ea typeface="Times New Roman"/>
                <a:cs typeface="+mj-cs"/>
              </a:rPr>
              <a:t>لذلك </a:t>
            </a:r>
            <a:r>
              <a:rPr lang="ar-IQ" sz="2400" dirty="0">
                <a:ea typeface="Times New Roman"/>
                <a:cs typeface="+mj-cs"/>
              </a:rPr>
              <a:t>يجب تسميده بكميات كبيرة نسبيا من الاسمدة العضوية والكيمياوية لكي ينمو النبات نموا جيدا ويعطي حاصلا وفيرا من اعناق الاوراق الغضة الخالية </a:t>
            </a:r>
            <a:r>
              <a:rPr lang="ar-IQ" sz="2400" dirty="0" smtClean="0">
                <a:ea typeface="Times New Roman"/>
                <a:cs typeface="+mj-cs"/>
              </a:rPr>
              <a:t>من </a:t>
            </a:r>
            <a:r>
              <a:rPr lang="ar-IQ" sz="2400" dirty="0">
                <a:ea typeface="Times New Roman"/>
                <a:cs typeface="+mj-cs"/>
              </a:rPr>
              <a:t>الخيوط, </a:t>
            </a:r>
            <a:endParaRPr lang="ar-IQ" sz="2400" dirty="0" smtClean="0">
              <a:ea typeface="Times New Roman"/>
              <a:cs typeface="+mj-cs"/>
            </a:endParaRPr>
          </a:p>
          <a:p>
            <a:pPr algn="just" rtl="1">
              <a:buFont typeface="Wingdings"/>
              <a:buChar char="§"/>
            </a:pPr>
            <a:r>
              <a:rPr lang="ar-IQ" sz="2400" dirty="0" smtClean="0">
                <a:ea typeface="Times New Roman"/>
                <a:cs typeface="+mj-cs"/>
              </a:rPr>
              <a:t>ويمكن </a:t>
            </a:r>
            <a:r>
              <a:rPr lang="ar-IQ" sz="2400" dirty="0">
                <a:ea typeface="Times New Roman"/>
                <a:cs typeface="+mj-cs"/>
              </a:rPr>
              <a:t>استعمال سماد الـ </a:t>
            </a:r>
            <a:r>
              <a:rPr lang="en-US" sz="2400" dirty="0">
                <a:latin typeface="Times New Roman"/>
                <a:ea typeface="Times New Roman"/>
                <a:cs typeface="+mj-cs"/>
              </a:rPr>
              <a:t>NPK </a:t>
            </a:r>
            <a:r>
              <a:rPr lang="ar-IQ" sz="2400" dirty="0">
                <a:latin typeface="Times New Roman"/>
                <a:ea typeface="Times New Roman"/>
                <a:cs typeface="+mj-cs"/>
              </a:rPr>
              <a:t> المركب الا ان النتروجين اكثر هذه العناصر تأثيرا على النمو إذ يساعد على تحفيز النمو الخضري للنبات</a:t>
            </a:r>
            <a:r>
              <a:rPr lang="ar-IQ" sz="2400" dirty="0" smtClean="0">
                <a:latin typeface="Times New Roman"/>
                <a:ea typeface="Times New Roman"/>
                <a:cs typeface="+mj-cs"/>
              </a:rPr>
              <a:t>.</a:t>
            </a:r>
          </a:p>
          <a:p>
            <a:pPr algn="just" rtl="1">
              <a:buFont typeface="Wingdings"/>
              <a:buChar char="§"/>
            </a:pPr>
            <a:r>
              <a:rPr lang="ar-IQ" sz="2400" dirty="0" smtClean="0">
                <a:latin typeface="Times New Roman"/>
                <a:ea typeface="Times New Roman"/>
                <a:cs typeface="+mj-cs"/>
              </a:rPr>
              <a:t> </a:t>
            </a:r>
            <a:r>
              <a:rPr lang="ar-IQ" sz="2400" dirty="0">
                <a:latin typeface="Times New Roman"/>
                <a:ea typeface="Times New Roman"/>
                <a:cs typeface="+mj-cs"/>
              </a:rPr>
              <a:t>تعتمد معدلات التسميد على نوع التربة وخصوبتها ومعدلات الاسمدة السابقة ومدة بقاء المحصول في التربة والصنف المزروع. </a:t>
            </a:r>
            <a:endParaRPr lang="en-US" sz="2400" dirty="0">
              <a:cs typeface="+mj-cs"/>
            </a:endParaRPr>
          </a:p>
        </p:txBody>
      </p:sp>
    </p:spTree>
    <p:extLst>
      <p:ext uri="{BB962C8B-B14F-4D97-AF65-F5344CB8AC3E}">
        <p14:creationId xmlns:p14="http://schemas.microsoft.com/office/powerpoint/2010/main" val="348708036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304800" y="381000"/>
            <a:ext cx="8382000" cy="6248400"/>
          </a:xfrm>
        </p:spPr>
        <p:txBody>
          <a:bodyPr>
            <a:normAutofit fontScale="92500"/>
          </a:bodyPr>
          <a:lstStyle/>
          <a:p>
            <a:pPr marL="0" indent="0" algn="just" rtl="1">
              <a:buNone/>
            </a:pPr>
            <a:endParaRPr lang="ar-IQ" sz="2400" dirty="0" smtClean="0">
              <a:ea typeface="Times New Roman"/>
              <a:cs typeface="+mj-cs"/>
            </a:endParaRPr>
          </a:p>
          <a:p>
            <a:pPr algn="just" rtl="1">
              <a:buFont typeface="Wingdings"/>
              <a:buChar char="§"/>
            </a:pPr>
            <a:r>
              <a:rPr lang="ar-IQ" sz="2400" dirty="0" smtClean="0">
                <a:ea typeface="Times New Roman"/>
                <a:cs typeface="+mj-cs"/>
              </a:rPr>
              <a:t>ينصح </a:t>
            </a:r>
            <a:r>
              <a:rPr lang="ar-IQ" sz="2400" dirty="0">
                <a:ea typeface="Times New Roman"/>
                <a:cs typeface="+mj-cs"/>
              </a:rPr>
              <a:t>باضافة السماد الحيواني المتحلل اثناء تعديل الارض بمعدل 15 طن دونم</a:t>
            </a:r>
            <a:r>
              <a:rPr lang="ar-IQ" sz="2400" baseline="30000" dirty="0">
                <a:ea typeface="Times New Roman"/>
                <a:cs typeface="+mj-cs"/>
              </a:rPr>
              <a:t>-1</a:t>
            </a:r>
            <a:r>
              <a:rPr lang="ar-IQ" sz="2400" dirty="0">
                <a:ea typeface="Times New Roman"/>
                <a:cs typeface="+mj-cs"/>
              </a:rPr>
              <a:t>, </a:t>
            </a:r>
            <a:endParaRPr lang="ar-IQ" sz="2400" dirty="0" smtClean="0">
              <a:ea typeface="Times New Roman"/>
              <a:cs typeface="+mj-cs"/>
            </a:endParaRPr>
          </a:p>
          <a:p>
            <a:pPr algn="just" rtl="1">
              <a:buFont typeface="Wingdings"/>
              <a:buChar char="§"/>
            </a:pPr>
            <a:r>
              <a:rPr lang="ar-IQ" sz="2400" dirty="0" smtClean="0">
                <a:ea typeface="Times New Roman"/>
                <a:cs typeface="+mj-cs"/>
              </a:rPr>
              <a:t>اما </a:t>
            </a:r>
            <a:r>
              <a:rPr lang="ar-IQ" sz="2400" dirty="0">
                <a:ea typeface="Times New Roman"/>
                <a:cs typeface="+mj-cs"/>
              </a:rPr>
              <a:t>الاسمدة الكيمياوية فينصح </a:t>
            </a:r>
            <a:r>
              <a:rPr lang="ar-IQ" sz="2400" dirty="0" smtClean="0">
                <a:ea typeface="Times New Roman"/>
                <a:cs typeface="+mj-cs"/>
              </a:rPr>
              <a:t>باضافة</a:t>
            </a:r>
          </a:p>
          <a:p>
            <a:pPr algn="just" rtl="1">
              <a:buFont typeface="Wingdings"/>
              <a:buChar char="§"/>
            </a:pPr>
            <a:r>
              <a:rPr lang="ar-IQ" sz="2400" dirty="0" smtClean="0">
                <a:ea typeface="Times New Roman"/>
                <a:cs typeface="+mj-cs"/>
              </a:rPr>
              <a:t> </a:t>
            </a:r>
            <a:r>
              <a:rPr lang="ar-IQ" sz="2400" dirty="0">
                <a:ea typeface="Times New Roman"/>
                <a:cs typeface="+mj-cs"/>
              </a:rPr>
              <a:t>90كغم دونم</a:t>
            </a:r>
            <a:r>
              <a:rPr lang="ar-IQ" sz="2400" baseline="30000" dirty="0">
                <a:ea typeface="Times New Roman"/>
                <a:cs typeface="+mj-cs"/>
              </a:rPr>
              <a:t>-1</a:t>
            </a:r>
            <a:r>
              <a:rPr lang="ar-IQ" sz="2400" dirty="0">
                <a:ea typeface="Times New Roman"/>
                <a:cs typeface="+mj-cs"/>
              </a:rPr>
              <a:t> من سماد السوبرفوسفات نصفها نثرا قبل التمريز والنصف الآخر يضاف مع الاسمدة الكيمياوية الاخرى, </a:t>
            </a:r>
            <a:endParaRPr lang="ar-IQ" sz="2400" dirty="0" smtClean="0">
              <a:ea typeface="Times New Roman"/>
              <a:cs typeface="+mj-cs"/>
            </a:endParaRPr>
          </a:p>
          <a:p>
            <a:pPr algn="just" rtl="1">
              <a:buFont typeface="Wingdings"/>
              <a:buChar char="§"/>
            </a:pPr>
            <a:r>
              <a:rPr lang="ar-IQ" sz="2400" dirty="0" smtClean="0">
                <a:ea typeface="Times New Roman"/>
                <a:cs typeface="+mj-cs"/>
              </a:rPr>
              <a:t>يضاف </a:t>
            </a:r>
            <a:r>
              <a:rPr lang="ar-IQ" sz="2400" dirty="0">
                <a:ea typeface="Times New Roman"/>
                <a:cs typeface="+mj-cs"/>
              </a:rPr>
              <a:t>60 كغم دونم</a:t>
            </a:r>
            <a:r>
              <a:rPr lang="ar-IQ" sz="2400" baseline="30000" dirty="0">
                <a:ea typeface="Times New Roman"/>
                <a:cs typeface="+mj-cs"/>
              </a:rPr>
              <a:t>-1</a:t>
            </a:r>
            <a:r>
              <a:rPr lang="ar-IQ" sz="2400" dirty="0">
                <a:ea typeface="Times New Roman"/>
                <a:cs typeface="+mj-cs"/>
              </a:rPr>
              <a:t> من سماد كبريتات الامونيوم كدفعة اولى مع الكمية المتبقية من سماد </a:t>
            </a:r>
            <a:r>
              <a:rPr lang="ar-IQ" sz="2400" dirty="0" smtClean="0">
                <a:ea typeface="Times New Roman"/>
                <a:cs typeface="+mj-cs"/>
              </a:rPr>
              <a:t>السوبرفوسفات</a:t>
            </a:r>
          </a:p>
          <a:p>
            <a:pPr algn="just" rtl="1">
              <a:buFont typeface="Wingdings"/>
              <a:buChar char="§"/>
            </a:pPr>
            <a:r>
              <a:rPr lang="ar-IQ" sz="2400" dirty="0" smtClean="0">
                <a:ea typeface="Times New Roman"/>
                <a:cs typeface="+mj-cs"/>
              </a:rPr>
              <a:t> </a:t>
            </a:r>
            <a:r>
              <a:rPr lang="ar-IQ" sz="2400" dirty="0">
                <a:ea typeface="Times New Roman"/>
                <a:cs typeface="+mj-cs"/>
              </a:rPr>
              <a:t>و 30 كغم دونم</a:t>
            </a:r>
            <a:r>
              <a:rPr lang="ar-IQ" sz="2400" baseline="30000" dirty="0">
                <a:ea typeface="Times New Roman"/>
                <a:cs typeface="+mj-cs"/>
              </a:rPr>
              <a:t>-1</a:t>
            </a:r>
            <a:r>
              <a:rPr lang="ar-IQ" sz="2400" dirty="0">
                <a:ea typeface="Times New Roman"/>
                <a:cs typeface="+mj-cs"/>
              </a:rPr>
              <a:t> من سماد كبريتات البوتاسيوم وذلك بعد شهر تقريبا من الشتل. </a:t>
            </a:r>
            <a:endParaRPr lang="ar-IQ" sz="2400" dirty="0" smtClean="0">
              <a:ea typeface="Times New Roman"/>
              <a:cs typeface="+mj-cs"/>
            </a:endParaRPr>
          </a:p>
          <a:p>
            <a:pPr algn="just" rtl="1">
              <a:buFont typeface="Wingdings"/>
              <a:buChar char="§"/>
            </a:pPr>
            <a:r>
              <a:rPr lang="ar-IQ" sz="2400" dirty="0" smtClean="0">
                <a:ea typeface="Times New Roman"/>
                <a:cs typeface="+mj-cs"/>
              </a:rPr>
              <a:t>الدفعة </a:t>
            </a:r>
            <a:r>
              <a:rPr lang="ar-IQ" sz="2400" dirty="0">
                <a:ea typeface="Times New Roman"/>
                <a:cs typeface="+mj-cs"/>
              </a:rPr>
              <a:t>الثانية تتكون من 60 كغم دونم</a:t>
            </a:r>
            <a:r>
              <a:rPr lang="ar-IQ" sz="2400" baseline="30000" dirty="0">
                <a:ea typeface="Times New Roman"/>
                <a:cs typeface="+mj-cs"/>
              </a:rPr>
              <a:t>-1</a:t>
            </a:r>
            <a:r>
              <a:rPr lang="ar-IQ" sz="2400" dirty="0">
                <a:ea typeface="Times New Roman"/>
                <a:cs typeface="+mj-cs"/>
              </a:rPr>
              <a:t> كبريتاتت الامونيوم و30 كغم دونم</a:t>
            </a:r>
            <a:r>
              <a:rPr lang="ar-IQ" sz="2400" baseline="30000" dirty="0">
                <a:ea typeface="Times New Roman"/>
                <a:cs typeface="+mj-cs"/>
              </a:rPr>
              <a:t>-1</a:t>
            </a:r>
            <a:r>
              <a:rPr lang="ar-IQ" sz="2400" dirty="0">
                <a:ea typeface="Times New Roman"/>
                <a:cs typeface="+mj-cs"/>
              </a:rPr>
              <a:t> كبريتات البوتاسيوم </a:t>
            </a:r>
            <a:endParaRPr lang="ar-IQ" sz="2400" dirty="0" smtClean="0">
              <a:ea typeface="Times New Roman"/>
              <a:cs typeface="+mj-cs"/>
            </a:endParaRPr>
          </a:p>
          <a:p>
            <a:pPr algn="just" rtl="1">
              <a:buFont typeface="Wingdings"/>
              <a:buChar char="§"/>
            </a:pPr>
            <a:r>
              <a:rPr lang="ar-IQ" sz="2400" dirty="0" smtClean="0">
                <a:ea typeface="Times New Roman"/>
                <a:cs typeface="+mj-cs"/>
              </a:rPr>
              <a:t>تضاف </a:t>
            </a:r>
            <a:r>
              <a:rPr lang="ar-IQ" sz="2400" dirty="0">
                <a:ea typeface="Times New Roman"/>
                <a:cs typeface="+mj-cs"/>
              </a:rPr>
              <a:t>بعد الدفعة الاولى بحوالي شهر ونصف على جانبي المرز مع اضافة 4 كغم دونم</a:t>
            </a:r>
            <a:r>
              <a:rPr lang="ar-IQ" sz="2400" baseline="30000" dirty="0">
                <a:ea typeface="Times New Roman"/>
                <a:cs typeface="+mj-cs"/>
              </a:rPr>
              <a:t>-1</a:t>
            </a:r>
            <a:r>
              <a:rPr lang="ar-IQ" sz="2400" dirty="0">
                <a:ea typeface="Times New Roman"/>
                <a:cs typeface="+mj-cs"/>
              </a:rPr>
              <a:t>من مادة البوراكس</a:t>
            </a:r>
            <a:r>
              <a:rPr lang="ar-IQ" sz="2400" dirty="0" smtClean="0">
                <a:ea typeface="Times New Roman"/>
                <a:cs typeface="+mj-cs"/>
              </a:rPr>
              <a:t>,</a:t>
            </a:r>
          </a:p>
          <a:p>
            <a:pPr algn="just" rtl="1">
              <a:buFont typeface="Wingdings"/>
              <a:buChar char="§"/>
            </a:pPr>
            <a:r>
              <a:rPr lang="ar-IQ" sz="2400" dirty="0" smtClean="0">
                <a:ea typeface="Times New Roman"/>
                <a:cs typeface="+mj-cs"/>
              </a:rPr>
              <a:t> </a:t>
            </a:r>
            <a:r>
              <a:rPr lang="ar-IQ" sz="2400" dirty="0">
                <a:ea typeface="Times New Roman"/>
                <a:cs typeface="+mj-cs"/>
              </a:rPr>
              <a:t>كما يمكن اضافة سماد السوبرفوسفات كدفعة واحدة قبل الزراعة عند </a:t>
            </a:r>
            <a:r>
              <a:rPr lang="ar-IQ" sz="2400" dirty="0" smtClean="0">
                <a:ea typeface="Times New Roman"/>
                <a:cs typeface="+mj-cs"/>
              </a:rPr>
              <a:t>التمريز.يراعى </a:t>
            </a:r>
            <a:r>
              <a:rPr lang="ar-IQ" sz="2400" dirty="0">
                <a:ea typeface="Times New Roman"/>
                <a:cs typeface="+mj-cs"/>
              </a:rPr>
              <a:t>توفر عنصر الـكالسيوم إذ يسبب نقصه موت الاوراق الصغيرة في وسط النبات وهي ظاهرة فسيولوجية تسمى بمرض القلب الاسود</a:t>
            </a:r>
            <a:r>
              <a:rPr lang="en-US" sz="2400" dirty="0">
                <a:solidFill>
                  <a:schemeClr val="accent1">
                    <a:lumMod val="75000"/>
                  </a:schemeClr>
                </a:solidFill>
                <a:latin typeface="Times New Roman"/>
                <a:ea typeface="Times New Roman"/>
                <a:cs typeface="+mj-cs"/>
              </a:rPr>
              <a:t>Black heart </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وان وجدت يجب اضافة نترات الكالسيوم بمعدل 2,5كغم لكل 400 لتر من الماء ويرش كل اسبوع</a:t>
            </a:r>
            <a:r>
              <a:rPr lang="ar-IQ" sz="2400" dirty="0" smtClean="0">
                <a:latin typeface="Times New Roman"/>
                <a:ea typeface="Times New Roman"/>
                <a:cs typeface="+mj-cs"/>
              </a:rPr>
              <a:t>........... يتبع</a:t>
            </a:r>
            <a:endParaRPr lang="en-US" sz="2400" dirty="0">
              <a:cs typeface="+mj-cs"/>
            </a:endParaRPr>
          </a:p>
        </p:txBody>
      </p:sp>
    </p:spTree>
    <p:extLst>
      <p:ext uri="{BB962C8B-B14F-4D97-AF65-F5344CB8AC3E}">
        <p14:creationId xmlns:p14="http://schemas.microsoft.com/office/powerpoint/2010/main" val="2659471958"/>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fontScale="92500"/>
          </a:bodyPr>
          <a:lstStyle/>
          <a:p>
            <a:pPr lvl="0" algn="just" rtl="1">
              <a:lnSpc>
                <a:spcPct val="115000"/>
              </a:lnSpc>
              <a:spcBef>
                <a:spcPts val="0"/>
              </a:spcBef>
              <a:buFont typeface="Wingdings" panose="05000000000000000000" pitchFamily="2" charset="2"/>
              <a:buChar char="Ø"/>
              <a:tabLst>
                <a:tab pos="498475" algn="l"/>
              </a:tabLst>
            </a:pPr>
            <a:r>
              <a:rPr lang="ar-IQ" sz="2400" b="1" dirty="0">
                <a:solidFill>
                  <a:srgbClr val="C00000"/>
                </a:solidFill>
                <a:latin typeface="Times New Roman"/>
                <a:ea typeface="Times New Roman"/>
                <a:cs typeface="Times New Roman"/>
              </a:rPr>
              <a:t>الري</a:t>
            </a:r>
            <a:endParaRPr lang="en-US" sz="2400" dirty="0">
              <a:solidFill>
                <a:srgbClr val="C00000"/>
              </a:solidFill>
              <a:latin typeface="Times New Roman"/>
              <a:ea typeface="Times New Roman"/>
            </a:endParaRPr>
          </a:p>
          <a:p>
            <a:pPr algn="just" rtl="1">
              <a:buFont typeface="Wingdings"/>
              <a:buChar char="§"/>
            </a:pPr>
            <a:r>
              <a:rPr lang="ar-IQ" sz="2400" dirty="0" smtClean="0">
                <a:ea typeface="Times New Roman"/>
                <a:cs typeface="Times New Roman"/>
              </a:rPr>
              <a:t>الكرفس </a:t>
            </a:r>
            <a:r>
              <a:rPr lang="ar-IQ" sz="2400" dirty="0">
                <a:ea typeface="Times New Roman"/>
                <a:cs typeface="Times New Roman"/>
              </a:rPr>
              <a:t>نبات ذو جذور سطحية وتوجد معظم جذوره في التربة على عمق 60سم او قد يوجد بعضها على عمق 120سم لذلك يعد توفر رطوبة عالية في التربة ضروريا للحصول على اعناق اوراق غضة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وعليه </a:t>
            </a:r>
            <a:r>
              <a:rPr lang="ar-IQ" sz="2400" dirty="0">
                <a:ea typeface="Times New Roman"/>
                <a:cs typeface="Times New Roman"/>
              </a:rPr>
              <a:t>يتطلب ري المحصول بإنتظام خلال موسم النمو اذا كانت مياه الامطار غير منتظمة لانه ينمو جيدا في الترب الرطبة, </a:t>
            </a:r>
            <a:r>
              <a:rPr lang="ar-IQ" sz="2400" dirty="0" smtClean="0">
                <a:ea typeface="Times New Roman"/>
                <a:cs typeface="Times New Roman"/>
              </a:rPr>
              <a:t>كما </a:t>
            </a:r>
            <a:r>
              <a:rPr lang="ar-IQ" sz="2400" dirty="0">
                <a:ea typeface="Times New Roman"/>
                <a:cs typeface="Times New Roman"/>
              </a:rPr>
              <a:t>انه مقاوم للامطار العالية نسبيا اثناء فترة نموه.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وبما </a:t>
            </a:r>
            <a:r>
              <a:rPr lang="ar-IQ" sz="2400" dirty="0">
                <a:ea typeface="Times New Roman"/>
                <a:cs typeface="Times New Roman"/>
              </a:rPr>
              <a:t>انه من النباتات المحبة للرطوبة لذلك يعد ري المحصول ضروريا اذا لم تكن التربة رطبة</a:t>
            </a:r>
            <a:r>
              <a:rPr lang="ar-IQ" sz="2400" dirty="0" smtClean="0">
                <a:ea typeface="Times New Roman"/>
                <a:cs typeface="Times New Roman"/>
              </a:rPr>
              <a:t>,</a:t>
            </a:r>
          </a:p>
          <a:p>
            <a:pPr algn="just" rtl="1">
              <a:buFont typeface="Wingdings"/>
              <a:buChar char="§"/>
            </a:pPr>
            <a:r>
              <a:rPr lang="ar-IQ" sz="2400" dirty="0" smtClean="0">
                <a:ea typeface="Times New Roman"/>
                <a:cs typeface="Times New Roman"/>
              </a:rPr>
              <a:t> </a:t>
            </a:r>
            <a:r>
              <a:rPr lang="ar-IQ" sz="2400" dirty="0">
                <a:ea typeface="Times New Roman"/>
                <a:cs typeface="Times New Roman"/>
              </a:rPr>
              <a:t>وربما تعزى الحاجة الى الماء لجذوره السطحية.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بينت </a:t>
            </a:r>
            <a:r>
              <a:rPr lang="ar-IQ" sz="2400" dirty="0">
                <a:ea typeface="Times New Roman"/>
                <a:cs typeface="Times New Roman"/>
              </a:rPr>
              <a:t>الدراسات ان تعطيش النباتات يؤدي الى ضعف النمو وتأخره ورداءة النوعية وزيادة الالياف فيها,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ولوفرة </a:t>
            </a:r>
            <a:r>
              <a:rPr lang="ar-IQ" sz="2400" dirty="0">
                <a:ea typeface="Times New Roman"/>
                <a:cs typeface="Times New Roman"/>
              </a:rPr>
              <a:t>الماء فائدة اخرى وهي تبريد التربة اثناء الجو الحار لان حرارة التربة ضارة بالجذور والمحصول</a:t>
            </a:r>
            <a:r>
              <a:rPr lang="ar-IQ" sz="2400" dirty="0" smtClean="0">
                <a:ea typeface="Times New Roman"/>
                <a:cs typeface="Times New Roman"/>
              </a:rPr>
              <a:t>,</a:t>
            </a:r>
          </a:p>
          <a:p>
            <a:pPr algn="just" rtl="1">
              <a:buFont typeface="Wingdings"/>
              <a:buChar char="§"/>
            </a:pPr>
            <a:r>
              <a:rPr lang="ar-IQ" sz="2400" dirty="0" smtClean="0">
                <a:ea typeface="Times New Roman"/>
                <a:cs typeface="Times New Roman"/>
              </a:rPr>
              <a:t> </a:t>
            </a:r>
            <a:r>
              <a:rPr lang="ar-IQ" sz="2400" dirty="0">
                <a:ea typeface="Times New Roman"/>
                <a:cs typeface="Times New Roman"/>
              </a:rPr>
              <a:t>لذا يجب ري الكرفس باستمرار بحيث لاتقل نسبة الرطوبة عن 50% من السعة الحقلية,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وقد </a:t>
            </a:r>
            <a:r>
              <a:rPr lang="ar-IQ" sz="2400" dirty="0">
                <a:ea typeface="Times New Roman"/>
                <a:cs typeface="Times New Roman"/>
              </a:rPr>
              <a:t>يؤدي العطش اذا طالت فترته وازدادت شدته وتكررت مراته الى موت النباتات في اطوارها الاولى. </a:t>
            </a:r>
            <a:endParaRPr lang="en-US" sz="2400" dirty="0"/>
          </a:p>
        </p:txBody>
      </p:sp>
    </p:spTree>
    <p:extLst>
      <p:ext uri="{BB962C8B-B14F-4D97-AF65-F5344CB8AC3E}">
        <p14:creationId xmlns:p14="http://schemas.microsoft.com/office/powerpoint/2010/main" val="108339279"/>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وعموما </a:t>
            </a:r>
            <a:r>
              <a:rPr lang="ar-IQ" sz="2400" dirty="0">
                <a:latin typeface="Times New Roman"/>
                <a:ea typeface="Times New Roman"/>
                <a:cs typeface="Times New Roman"/>
              </a:rPr>
              <a:t>يروى الكرفس في المشتل بعد زراعة البذور مباشرة ريا خفيفا وسطحيا ثم يتكرر الري كلما دعت الحاجة لذلك وحسب الظروف الجوية,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اما </a:t>
            </a:r>
            <a:r>
              <a:rPr lang="ar-IQ" sz="2400" dirty="0">
                <a:latin typeface="Times New Roman"/>
                <a:ea typeface="Times New Roman"/>
                <a:cs typeface="Times New Roman"/>
              </a:rPr>
              <a:t>في الحقل فيروى بعد زراعة الشتلات ثم يتكرر الري حسب الظروف الجوية وحاجة النبات في اطوار نموه المختلفة.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يؤدي الري المستمر الى زيادة نمو الحشائش والادغال وبالتالي يحتاج النبات الى العزق والتعشيب وخاصة ان نمو النبات في البداية يكون بطئ وبالتالي يكون نمو الادغال اسرع من نمو النباتات لذلك يجب ازالتها باستمرار لكي ينمو المحصول جيدا″ فضلا″ عن ان ذلك يساعد على تفكيك التربة</a:t>
            </a:r>
            <a:r>
              <a:rPr lang="ar-IQ" sz="2400" dirty="0" smtClean="0">
                <a:latin typeface="Times New Roman"/>
                <a:ea typeface="Times New Roman"/>
                <a:cs typeface="Times New Roman"/>
              </a:rPr>
              <a:t>.</a:t>
            </a: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ويشترط ان يكون العزق سطحيا 5 – 7 سم حتى لاتتضرر الجذور وبذلك يستفاد من عملية العزق في تصديرالنباتات التي يراد تبيضها</a:t>
            </a:r>
            <a:r>
              <a:rPr lang="ar-IQ" sz="2400" dirty="0" smtClean="0">
                <a:latin typeface="Times New Roman"/>
                <a:ea typeface="Times New Roman"/>
                <a:cs typeface="Times New Roman"/>
              </a:rPr>
              <a:t>........ يتبع </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401232765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lvl="0" algn="just" rtl="1">
              <a:lnSpc>
                <a:spcPct val="115000"/>
              </a:lnSpc>
              <a:spcBef>
                <a:spcPts val="0"/>
              </a:spcBef>
              <a:buFont typeface="Wingdings" panose="05000000000000000000" pitchFamily="2" charset="2"/>
              <a:buChar char="Ø"/>
              <a:tabLst>
                <a:tab pos="498475" algn="l"/>
              </a:tabLst>
            </a:pP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tabLst>
                <a:tab pos="498475" algn="l"/>
              </a:tabLst>
            </a:pPr>
            <a:r>
              <a:rPr lang="ar-IQ" sz="2400" b="1" dirty="0" smtClean="0">
                <a:solidFill>
                  <a:srgbClr val="C00000"/>
                </a:solidFill>
                <a:latin typeface="Times New Roman"/>
                <a:ea typeface="Times New Roman"/>
                <a:cs typeface="Times New Roman"/>
              </a:rPr>
              <a:t>عملية </a:t>
            </a:r>
            <a:r>
              <a:rPr lang="ar-IQ" sz="2400" b="1" dirty="0">
                <a:solidFill>
                  <a:srgbClr val="C00000"/>
                </a:solidFill>
                <a:latin typeface="Times New Roman"/>
                <a:ea typeface="Times New Roman"/>
                <a:cs typeface="Times New Roman"/>
              </a:rPr>
              <a:t>التبييض </a:t>
            </a:r>
            <a:r>
              <a:rPr lang="en-US" sz="2400" b="1" dirty="0">
                <a:solidFill>
                  <a:srgbClr val="C00000"/>
                </a:solidFill>
                <a:latin typeface="Times New Roman"/>
                <a:ea typeface="Times New Roman"/>
                <a:cs typeface="Times New Roman"/>
              </a:rPr>
              <a:t>Blanching</a:t>
            </a:r>
            <a:endParaRPr lang="en-US" sz="2400" dirty="0">
              <a:solidFill>
                <a:srgbClr val="C00000"/>
              </a:solidFill>
              <a:latin typeface="Times New Roman"/>
              <a:ea typeface="Times New Roman"/>
            </a:endParaRPr>
          </a:p>
          <a:p>
            <a:pPr algn="just" rtl="1">
              <a:lnSpc>
                <a:spcPct val="115000"/>
              </a:lnSpc>
              <a:spcBef>
                <a:spcPts val="0"/>
              </a:spcBef>
              <a:buFont typeface="Wingdings"/>
              <a:buChar char="§"/>
            </a:pPr>
            <a:r>
              <a:rPr lang="ar-IQ" sz="2400" dirty="0" smtClean="0">
                <a:latin typeface="Times New Roman"/>
                <a:ea typeface="Times New Roman"/>
                <a:cs typeface="Times New Roman"/>
              </a:rPr>
              <a:t>تجرى </a:t>
            </a:r>
            <a:r>
              <a:rPr lang="ar-IQ" sz="2400" dirty="0">
                <a:latin typeface="Times New Roman"/>
                <a:ea typeface="Times New Roman"/>
                <a:cs typeface="Times New Roman"/>
              </a:rPr>
              <a:t>في الصنف الاجنبي كثيرا الا ان استعمالها قليل في الوقت الحالي لانها تؤثر في القيمة الغذائية وفقدان اللون الاخضر وانخفاض محتوى النباتات من فيتامين </a:t>
            </a:r>
            <a:r>
              <a:rPr lang="en-US" sz="2400" dirty="0">
                <a:latin typeface="Times New Roman"/>
                <a:ea typeface="Times New Roman"/>
                <a:cs typeface="Times New Roman"/>
              </a:rPr>
              <a:t>A </a:t>
            </a:r>
            <a:r>
              <a:rPr lang="ar-IQ" sz="2400" dirty="0">
                <a:latin typeface="Times New Roman"/>
                <a:ea typeface="Times New Roman"/>
                <a:cs typeface="Times New Roman"/>
              </a:rPr>
              <a:t>وتضعف النكهة القوية وتجعل اعناق الاوراق الجزء المستعمل في الاكل طرية وهشة وبالتالي قلة رغبة المستهلك, لذلك قل استعمالها حتى في الخارج. </a:t>
            </a:r>
            <a:endParaRPr lang="ar-IQ" sz="2400" dirty="0" smtClean="0">
              <a:latin typeface="Times New Roman"/>
              <a:ea typeface="Times New Roman"/>
              <a:cs typeface="Times New Roman"/>
            </a:endParaRPr>
          </a:p>
          <a:p>
            <a:pPr algn="just" rtl="1">
              <a:lnSpc>
                <a:spcPct val="115000"/>
              </a:lnSpc>
              <a:spcBef>
                <a:spcPts val="0"/>
              </a:spcBef>
              <a:buFont typeface="Wingdings"/>
              <a:buChar char="§"/>
            </a:pPr>
            <a:r>
              <a:rPr lang="ar-IQ" sz="2400" dirty="0" smtClean="0">
                <a:latin typeface="Times New Roman"/>
                <a:ea typeface="Times New Roman"/>
                <a:cs typeface="Times New Roman"/>
              </a:rPr>
              <a:t>اساسا </a:t>
            </a:r>
            <a:r>
              <a:rPr lang="ar-IQ" sz="2400" dirty="0">
                <a:latin typeface="Times New Roman"/>
                <a:ea typeface="Times New Roman"/>
                <a:cs typeface="Times New Roman"/>
              </a:rPr>
              <a:t>تتم هذه العملية بمنع الضوء من الوصول الى اعناق الاوراق وتجرى اما على النباتات التي مازالت نامية في الحقل او على النباتات المخزونة </a:t>
            </a:r>
            <a:endParaRPr lang="ar-IQ" sz="2400" dirty="0" smtClean="0">
              <a:latin typeface="Times New Roman"/>
              <a:ea typeface="Times New Roman"/>
              <a:cs typeface="Times New Roman"/>
            </a:endParaRPr>
          </a:p>
          <a:p>
            <a:pPr algn="just" rtl="1">
              <a:lnSpc>
                <a:spcPct val="115000"/>
              </a:lnSpc>
              <a:spcBef>
                <a:spcPts val="0"/>
              </a:spcBef>
              <a:buFont typeface="Wingdings"/>
              <a:buChar char="§"/>
            </a:pPr>
            <a:r>
              <a:rPr lang="ar-IQ" sz="2400" dirty="0" smtClean="0">
                <a:latin typeface="Times New Roman"/>
                <a:ea typeface="Times New Roman"/>
                <a:cs typeface="Times New Roman"/>
              </a:rPr>
              <a:t>ويمكن </a:t>
            </a:r>
            <a:r>
              <a:rPr lang="ar-IQ" sz="2400" dirty="0">
                <a:latin typeface="Times New Roman"/>
                <a:ea typeface="Times New Roman"/>
                <a:cs typeface="Times New Roman"/>
              </a:rPr>
              <a:t>اجراءها بتغليف النباتات بالورق او تكويم التراب حولها او وضع انابيب البزل حول النبات, </a:t>
            </a:r>
            <a:endParaRPr lang="ar-IQ" sz="2400" dirty="0" smtClean="0">
              <a:latin typeface="Times New Roman"/>
              <a:ea typeface="Times New Roman"/>
              <a:cs typeface="Times New Roman"/>
            </a:endParaRPr>
          </a:p>
          <a:p>
            <a:pPr algn="just" rtl="1">
              <a:lnSpc>
                <a:spcPct val="115000"/>
              </a:lnSpc>
              <a:spcBef>
                <a:spcPts val="0"/>
              </a:spcBef>
              <a:buFont typeface="Wingdings"/>
              <a:buChar char="§"/>
            </a:pPr>
            <a:r>
              <a:rPr lang="ar-IQ" sz="2400" dirty="0" smtClean="0">
                <a:latin typeface="Times New Roman"/>
                <a:ea typeface="Times New Roman"/>
                <a:cs typeface="Times New Roman"/>
              </a:rPr>
              <a:t>كما </a:t>
            </a:r>
            <a:r>
              <a:rPr lang="ar-IQ" sz="2400" dirty="0">
                <a:latin typeface="Times New Roman"/>
                <a:ea typeface="Times New Roman"/>
                <a:cs typeface="Times New Roman"/>
              </a:rPr>
              <a:t>تزرع النباتات متقاربة جدا بحيث يظلل بعضها بعضا </a:t>
            </a:r>
            <a:endParaRPr lang="ar-IQ" sz="2400" dirty="0" smtClean="0">
              <a:latin typeface="Times New Roman"/>
              <a:ea typeface="Times New Roman"/>
              <a:cs typeface="Times New Roman"/>
            </a:endParaRPr>
          </a:p>
          <a:p>
            <a:pPr algn="just" rtl="1">
              <a:lnSpc>
                <a:spcPct val="115000"/>
              </a:lnSpc>
              <a:spcBef>
                <a:spcPts val="0"/>
              </a:spcBef>
              <a:buFont typeface="Wingdings"/>
              <a:buChar char="§"/>
            </a:pPr>
            <a:r>
              <a:rPr lang="ar-IQ" sz="2400" dirty="0" smtClean="0">
                <a:latin typeface="Times New Roman"/>
                <a:ea typeface="Times New Roman"/>
                <a:cs typeface="Times New Roman"/>
              </a:rPr>
              <a:t>ومازالت </a:t>
            </a:r>
            <a:r>
              <a:rPr lang="ar-IQ" sz="2400" dirty="0">
                <a:latin typeface="Times New Roman"/>
                <a:ea typeface="Times New Roman"/>
                <a:cs typeface="Times New Roman"/>
              </a:rPr>
              <a:t>هذه العملية غير مفضلة في بعض البلدان ولاتعد ضرورية في الاصناف التي تتبيض ذاتيا </a:t>
            </a:r>
            <a:r>
              <a:rPr lang="en-US" sz="2400" dirty="0">
                <a:solidFill>
                  <a:schemeClr val="accent1">
                    <a:lumMod val="75000"/>
                  </a:schemeClr>
                </a:solidFill>
                <a:latin typeface="Times New Roman"/>
                <a:ea typeface="Times New Roman"/>
                <a:cs typeface="Times New Roman"/>
              </a:rPr>
              <a:t>Self – blanch </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126800406"/>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248400"/>
          </a:xfrm>
        </p:spPr>
        <p:txBody>
          <a:bodyPr>
            <a:normAutofit lnSpcReduction="10000"/>
          </a:bodyPr>
          <a:lstStyle/>
          <a:p>
            <a:pPr lvl="0" algn="just" rtl="1">
              <a:lnSpc>
                <a:spcPct val="115000"/>
              </a:lnSpc>
              <a:spcBef>
                <a:spcPts val="0"/>
              </a:spcBef>
              <a:buFont typeface="Wingdings" panose="05000000000000000000" pitchFamily="2" charset="2"/>
              <a:buChar char="Ø"/>
              <a:tabLst>
                <a:tab pos="498475" algn="l"/>
              </a:tabLst>
            </a:pPr>
            <a:r>
              <a:rPr lang="ar-IQ" sz="2400" b="1" dirty="0">
                <a:solidFill>
                  <a:srgbClr val="C00000"/>
                </a:solidFill>
                <a:latin typeface="Times New Roman"/>
                <a:ea typeface="Times New Roman"/>
                <a:cs typeface="Times New Roman"/>
              </a:rPr>
              <a:t>الازهار والنضج </a:t>
            </a:r>
            <a:endParaRPr lang="en-US" sz="2400" dirty="0">
              <a:solidFill>
                <a:srgbClr val="C00000"/>
              </a:solidFill>
              <a:latin typeface="Times New Roman"/>
              <a:ea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تحمل </a:t>
            </a:r>
            <a:r>
              <a:rPr lang="ar-IQ" sz="2400" dirty="0">
                <a:latin typeface="Times New Roman"/>
                <a:ea typeface="Times New Roman"/>
                <a:cs typeface="Times New Roman"/>
              </a:rPr>
              <a:t>الازهار في نورات خيمية مركبة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والازهار </a:t>
            </a:r>
            <a:r>
              <a:rPr lang="ar-IQ" sz="2400" dirty="0">
                <a:latin typeface="Times New Roman"/>
                <a:ea typeface="Times New Roman"/>
                <a:cs typeface="Times New Roman"/>
              </a:rPr>
              <a:t>صغيرة الحجم </a:t>
            </a:r>
            <a:r>
              <a:rPr lang="ar-IQ" sz="2400" dirty="0" smtClean="0">
                <a:latin typeface="Times New Roman"/>
                <a:ea typeface="Times New Roman"/>
                <a:cs typeface="Times New Roman"/>
              </a:rPr>
              <a:t>بيضاء</a:t>
            </a: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والتلقيح السائد هو الخلطي بواسطة الحشرات</a:t>
            </a:r>
            <a:r>
              <a:rPr lang="ar-IQ" sz="2400" dirty="0" smtClean="0">
                <a:latin typeface="Times New Roman"/>
                <a:ea typeface="Times New Roman"/>
                <a:cs typeface="Times New Roman"/>
              </a:rPr>
              <a:t>.</a:t>
            </a: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الكرفس ثنائي الحول يكمل دورة حياته في سنتين أي ينمو خضريا في السنة الاولى  ويزهر ويعطي بذور في السنة الثانية,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احيانا تحت ظروف معينة تزهر النباتات في السنة الاولى  فتسمى هذه الظاهرة  بالازهار الحولي او المبكر </a:t>
            </a:r>
            <a:r>
              <a:rPr lang="en-US" sz="2400" dirty="0">
                <a:solidFill>
                  <a:schemeClr val="accent1">
                    <a:lumMod val="75000"/>
                  </a:schemeClr>
                </a:solidFill>
                <a:latin typeface="Times New Roman"/>
                <a:ea typeface="Times New Roman"/>
                <a:cs typeface="Times New Roman"/>
              </a:rPr>
              <a:t>premature seedling </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وتسبب رداءة نوعية الحاصل وخسارة كبيرة لان النباتات تصبح غير صالحة للتسويق. ويعود سببها الى: </a:t>
            </a:r>
            <a:endParaRPr lang="en-US" sz="2400" dirty="0">
              <a:latin typeface="Times New Roman"/>
              <a:ea typeface="Times New Roman"/>
            </a:endParaRPr>
          </a:p>
          <a:p>
            <a:pPr marL="45720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رداءة </a:t>
            </a:r>
            <a:r>
              <a:rPr lang="ar-IQ" sz="2400" dirty="0">
                <a:latin typeface="Times New Roman"/>
                <a:ea typeface="Times New Roman"/>
                <a:cs typeface="Times New Roman"/>
              </a:rPr>
              <a:t>البذور المستعملة وضعف حيويتها.</a:t>
            </a:r>
            <a:endParaRPr lang="en-US" sz="2400" dirty="0">
              <a:latin typeface="Times New Roman"/>
              <a:ea typeface="Times New Roman"/>
            </a:endParaRPr>
          </a:p>
          <a:p>
            <a:pPr marL="45720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الزراعة </a:t>
            </a:r>
            <a:r>
              <a:rPr lang="ar-IQ" sz="2400" dirty="0">
                <a:latin typeface="Times New Roman"/>
                <a:ea typeface="Times New Roman"/>
                <a:cs typeface="Times New Roman"/>
              </a:rPr>
              <a:t>المبكرة. </a:t>
            </a:r>
            <a:endParaRPr lang="en-US" sz="2400" dirty="0">
              <a:latin typeface="Times New Roman"/>
              <a:ea typeface="Times New Roman"/>
            </a:endParaRPr>
          </a:p>
          <a:p>
            <a:pPr marL="45720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أي </a:t>
            </a:r>
            <a:r>
              <a:rPr lang="ar-IQ" sz="2400" dirty="0">
                <a:latin typeface="Times New Roman"/>
                <a:ea typeface="Times New Roman"/>
                <a:cs typeface="Times New Roman"/>
              </a:rPr>
              <a:t>سبب يؤدي الى تثبيط النمو كالجفاف والامراض وتزاحم النباتات.</a:t>
            </a:r>
            <a:endParaRPr lang="en-US" sz="2400" dirty="0">
              <a:latin typeface="Times New Roman"/>
              <a:ea typeface="Times New Roman"/>
            </a:endParaRPr>
          </a:p>
          <a:p>
            <a:pPr marL="45720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رداءة </a:t>
            </a:r>
            <a:r>
              <a:rPr lang="ar-IQ" sz="2400" dirty="0">
                <a:latin typeface="Times New Roman"/>
                <a:ea typeface="Times New Roman"/>
                <a:cs typeface="Times New Roman"/>
              </a:rPr>
              <a:t>الصنف.</a:t>
            </a:r>
            <a:endParaRPr lang="en-US" sz="2400" dirty="0">
              <a:latin typeface="Times New Roman"/>
              <a:ea typeface="Times New Roman"/>
            </a:endParaRPr>
          </a:p>
          <a:p>
            <a:pPr marL="457200" indent="-457200" algn="just" rtl="1">
              <a:buClr>
                <a:srgbClr val="FF3399"/>
              </a:buClr>
              <a:buFont typeface="+mj-lt"/>
              <a:buAutoNum type="arabicPeriod"/>
            </a:pPr>
            <a:r>
              <a:rPr lang="ar-IQ" sz="2400" dirty="0" smtClean="0">
                <a:ea typeface="Times New Roman"/>
                <a:cs typeface="Times New Roman"/>
              </a:rPr>
              <a:t>تعرض </a:t>
            </a:r>
            <a:r>
              <a:rPr lang="ar-IQ" sz="2400" dirty="0">
                <a:ea typeface="Times New Roman"/>
                <a:cs typeface="Times New Roman"/>
              </a:rPr>
              <a:t>النباتات وهي صغيرة الى درجات حرارة منخفضة نسبيا ( 4 –  5 ) م◦ لفترة معينة من الزمن. </a:t>
            </a:r>
            <a:endParaRPr lang="en-US" sz="2400" dirty="0"/>
          </a:p>
        </p:txBody>
      </p:sp>
    </p:spTree>
    <p:extLst>
      <p:ext uri="{BB962C8B-B14F-4D97-AF65-F5344CB8AC3E}">
        <p14:creationId xmlns:p14="http://schemas.microsoft.com/office/powerpoint/2010/main" val="222565468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rtl="1">
              <a:buFont typeface="Wingdings"/>
              <a:buChar char="§"/>
            </a:pPr>
            <a:r>
              <a:rPr lang="ar-IQ" sz="2400" dirty="0" smtClean="0">
                <a:ea typeface="Times New Roman"/>
                <a:cs typeface="+mj-cs"/>
              </a:rPr>
              <a:t>ان </a:t>
            </a:r>
            <a:r>
              <a:rPr lang="ar-IQ" sz="2400" dirty="0">
                <a:ea typeface="Times New Roman"/>
                <a:cs typeface="+mj-cs"/>
              </a:rPr>
              <a:t>ظاهرة الازهار المبكر في الكرفس تعود اساسا الى الدرجات المنخفضة في مراحل مبكرة من النمو وتزداد نسبتها في الحقل بانخفاض درجات الحرارة وبزيادة مدة تعرض النباتات الى الدرجات المنخفضة</a:t>
            </a:r>
            <a:r>
              <a:rPr lang="ar-IQ" sz="2400" dirty="0" smtClean="0">
                <a:ea typeface="Times New Roman"/>
                <a:cs typeface="+mj-cs"/>
              </a:rPr>
              <a:t>.</a:t>
            </a:r>
          </a:p>
          <a:p>
            <a:pPr algn="just" rtl="1">
              <a:buFont typeface="Wingdings"/>
              <a:buChar char="§"/>
            </a:pPr>
            <a:r>
              <a:rPr lang="ar-IQ" sz="2400" dirty="0" smtClean="0">
                <a:ea typeface="Times New Roman"/>
                <a:cs typeface="+mj-cs"/>
              </a:rPr>
              <a:t> </a:t>
            </a:r>
            <a:r>
              <a:rPr lang="ar-IQ" sz="2400" dirty="0">
                <a:ea typeface="Times New Roman"/>
                <a:cs typeface="+mj-cs"/>
              </a:rPr>
              <a:t>تتعرض النباتات ايضا″ الى ظاهرة  الـ </a:t>
            </a:r>
            <a:r>
              <a:rPr lang="en-US" sz="2400" dirty="0">
                <a:solidFill>
                  <a:schemeClr val="accent1">
                    <a:lumMod val="75000"/>
                  </a:schemeClr>
                </a:solidFill>
                <a:latin typeface="Times New Roman"/>
                <a:ea typeface="Times New Roman"/>
                <a:cs typeface="+mj-cs"/>
              </a:rPr>
              <a:t>pithiness</a:t>
            </a:r>
            <a:r>
              <a:rPr lang="ar-IQ" sz="2400" dirty="0">
                <a:latin typeface="Times New Roman"/>
                <a:ea typeface="Times New Roman"/>
                <a:cs typeface="+mj-cs"/>
              </a:rPr>
              <a:t> ويقصد بها تجويف النباتات الناتجة من بذور مصابة بهذه الحالة وتتكون هذه الظاهرة في مراحل مبكرة من حياة النبات وهناك نوعين </a:t>
            </a:r>
            <a:r>
              <a:rPr lang="ar-IQ" sz="2400" dirty="0" smtClean="0">
                <a:latin typeface="Times New Roman"/>
                <a:ea typeface="Times New Roman"/>
                <a:cs typeface="+mj-cs"/>
              </a:rPr>
              <a:t>منها</a:t>
            </a:r>
          </a:p>
          <a:p>
            <a:pPr algn="just" rtl="1">
              <a:buFont typeface="Wingdings"/>
              <a:buChar char="§"/>
            </a:pPr>
            <a:r>
              <a:rPr lang="ar-IQ" sz="2400" dirty="0" smtClean="0">
                <a:latin typeface="Times New Roman"/>
                <a:ea typeface="Times New Roman"/>
                <a:cs typeface="+mj-cs"/>
              </a:rPr>
              <a:t> </a:t>
            </a:r>
            <a:r>
              <a:rPr lang="ar-IQ" sz="2400" dirty="0">
                <a:latin typeface="Times New Roman"/>
                <a:ea typeface="Times New Roman"/>
                <a:cs typeface="+mj-cs"/>
              </a:rPr>
              <a:t>احداهما تكون اعناق اوراق النباتات كافة جوفاء حتى عندما يكون النبات في المراحل الاولى من النمو وسببها وراثي </a:t>
            </a:r>
            <a:endParaRPr lang="ar-IQ" sz="2400" dirty="0" smtClean="0">
              <a:latin typeface="Times New Roman"/>
              <a:ea typeface="Times New Roman"/>
              <a:cs typeface="+mj-cs"/>
            </a:endParaRPr>
          </a:p>
          <a:p>
            <a:pPr algn="just" rtl="1">
              <a:buFont typeface="Wingdings"/>
              <a:buChar char="§"/>
            </a:pPr>
            <a:r>
              <a:rPr lang="ar-IQ" sz="2400" dirty="0" smtClean="0">
                <a:latin typeface="Times New Roman"/>
                <a:ea typeface="Times New Roman"/>
                <a:cs typeface="+mj-cs"/>
              </a:rPr>
              <a:t>والنوع </a:t>
            </a:r>
            <a:r>
              <a:rPr lang="ar-IQ" sz="2400" dirty="0">
                <a:latin typeface="Times New Roman"/>
                <a:ea typeface="Times New Roman"/>
                <a:cs typeface="+mj-cs"/>
              </a:rPr>
              <a:t>الثاني تصبح اعناق الاوراق الخارجية فقط جوفاء عندما يقترب النبات من النضج</a:t>
            </a:r>
            <a:r>
              <a:rPr lang="ar-IQ" sz="2400" dirty="0" smtClean="0">
                <a:latin typeface="Times New Roman"/>
                <a:ea typeface="Times New Roman"/>
                <a:cs typeface="+mj-cs"/>
              </a:rPr>
              <a:t>.</a:t>
            </a:r>
          </a:p>
          <a:p>
            <a:pPr algn="just" rtl="1">
              <a:buFont typeface="Wingdings"/>
              <a:buChar char="§"/>
            </a:pPr>
            <a:r>
              <a:rPr lang="ar-IQ" sz="2400" dirty="0" smtClean="0">
                <a:latin typeface="Times New Roman"/>
                <a:ea typeface="Times New Roman"/>
                <a:cs typeface="+mj-cs"/>
              </a:rPr>
              <a:t> </a:t>
            </a:r>
            <a:r>
              <a:rPr lang="ar-IQ" sz="2400" dirty="0">
                <a:latin typeface="Times New Roman"/>
                <a:ea typeface="Times New Roman"/>
                <a:cs typeface="+mj-cs"/>
              </a:rPr>
              <a:t>وبما ان الصلادة في اعناق الاوراق هي صفة متنحية فيمكن ببساطة ايجاد سلالات لاتحوي على اعناق الاوراق الجوفاء وذلك بازالة النباتات التي فيها هذه الظاهرة من حقل انتاج بذور الكرفس للتغلب على هذه الحالة بفترة قصيرة</a:t>
            </a:r>
            <a:r>
              <a:rPr lang="ar-IQ" sz="2400" dirty="0" smtClean="0">
                <a:latin typeface="Times New Roman"/>
                <a:ea typeface="Times New Roman"/>
                <a:cs typeface="+mj-cs"/>
              </a:rPr>
              <a:t>..... يتبع</a:t>
            </a:r>
            <a:endParaRPr lang="en-US" sz="2400" dirty="0">
              <a:cs typeface="+mj-cs"/>
            </a:endParaRPr>
          </a:p>
        </p:txBody>
      </p:sp>
    </p:spTree>
    <p:extLst>
      <p:ext uri="{BB962C8B-B14F-4D97-AF65-F5344CB8AC3E}">
        <p14:creationId xmlns:p14="http://schemas.microsoft.com/office/powerpoint/2010/main" val="91250437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a:bodyPr>
          <a:lstStyle/>
          <a:p>
            <a:pPr lvl="0" algn="just" rtl="1">
              <a:lnSpc>
                <a:spcPct val="115000"/>
              </a:lnSpc>
              <a:spcBef>
                <a:spcPts val="0"/>
              </a:spcBef>
              <a:buFont typeface="Wingdings" panose="05000000000000000000" pitchFamily="2" charset="2"/>
              <a:buChar char="Ø"/>
              <a:tabLst>
                <a:tab pos="498475" algn="l"/>
              </a:tabLst>
            </a:pPr>
            <a:r>
              <a:rPr lang="ar-IQ" sz="2400" b="1" dirty="0">
                <a:solidFill>
                  <a:srgbClr val="C00000"/>
                </a:solidFill>
                <a:latin typeface="Times New Roman"/>
                <a:ea typeface="Times New Roman"/>
                <a:cs typeface="Times New Roman"/>
              </a:rPr>
              <a:t>الحاصل</a:t>
            </a:r>
            <a:endParaRPr lang="en-US" sz="2400" dirty="0">
              <a:solidFill>
                <a:srgbClr val="C00000"/>
              </a:solidFill>
              <a:latin typeface="Times New Roman"/>
              <a:ea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ينضج المحصول بعد 120 – 140 يوما من الزراعة لانتاج الحاصل اما الاصناف الاجنبية  فتطول الفترة فيها الى خمسة أشهر</a:t>
            </a:r>
          </a:p>
          <a:p>
            <a:pPr marL="0" marR="0" indent="0" algn="just" rtl="1">
              <a:lnSpc>
                <a:spcPct val="115000"/>
              </a:lnSpc>
              <a:spcBef>
                <a:spcPts val="0"/>
              </a:spcBef>
              <a:spcAft>
                <a:spcPts val="0"/>
              </a:spcAft>
              <a:buNone/>
            </a:pPr>
            <a:r>
              <a:rPr lang="ar-IQ" sz="2400" dirty="0" smtClean="0">
                <a:latin typeface="Times New Roman"/>
                <a:ea typeface="Times New Roman"/>
                <a:cs typeface="Times New Roman"/>
              </a:rPr>
              <a:t> </a:t>
            </a: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ويجنى الصنف المحلي بحصاد الاوراق مع الاعناق الصغيرة فوق سطح التربة </a:t>
            </a: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ويجب تجنب الحصاد عند ارتفاع الحرارة لانه يؤدي الى ذبول النباتات. </a:t>
            </a: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بالنسبة الى الكرفس الاجنبي يجب ان تكون اعناق الاوراق ذات لون اخضر او اصفر – كريمي ويعتمد ذلك على الصنف اذا كان مبيضا او غير مبيض, </a:t>
            </a: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كما يجب ان يكون غضا </a:t>
            </a:r>
            <a:r>
              <a:rPr lang="en-US" sz="2400" dirty="0" smtClean="0">
                <a:solidFill>
                  <a:schemeClr val="accent1">
                    <a:lumMod val="75000"/>
                  </a:schemeClr>
                </a:solidFill>
                <a:latin typeface="Times New Roman"/>
                <a:ea typeface="Times New Roman"/>
                <a:cs typeface="Times New Roman"/>
              </a:rPr>
              <a:t>Crisp</a:t>
            </a:r>
            <a:r>
              <a:rPr lang="ar-IQ" sz="2400" dirty="0" smtClean="0">
                <a:latin typeface="Times New Roman"/>
                <a:ea typeface="Times New Roman"/>
                <a:cs typeface="Times New Roman"/>
              </a:rPr>
              <a:t> ومستقيما ومتماسكا ويجب ازالة اي عنق ورقة تضرر اثناء الحصاد او اصبح خشنا ومتليفا,</a:t>
            </a:r>
          </a:p>
          <a:p>
            <a:pPr marL="0" marR="0" indent="0" algn="just" rtl="1">
              <a:lnSpc>
                <a:spcPct val="115000"/>
              </a:lnSpc>
              <a:spcBef>
                <a:spcPts val="0"/>
              </a:spcBef>
              <a:spcAft>
                <a:spcPts val="0"/>
              </a:spcAft>
              <a:buNone/>
            </a:pPr>
            <a:endParaRPr lang="en-US" sz="2400" dirty="0">
              <a:effectLst/>
              <a:latin typeface="Times New Roman"/>
              <a:ea typeface="Times New Roman"/>
            </a:endParaRPr>
          </a:p>
        </p:txBody>
      </p:sp>
    </p:spTree>
    <p:extLst>
      <p:ext uri="{BB962C8B-B14F-4D97-AF65-F5344CB8AC3E}">
        <p14:creationId xmlns:p14="http://schemas.microsoft.com/office/powerpoint/2010/main" val="3180791516"/>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a:bodyPr>
          <a:lstStyle/>
          <a:p>
            <a:pPr lvl="0" algn="just" rtl="1">
              <a:lnSpc>
                <a:spcPct val="115000"/>
              </a:lnSpc>
              <a:spcBef>
                <a:spcPts val="0"/>
              </a:spcBef>
              <a:buFont typeface="Wingdings" panose="05000000000000000000" pitchFamily="2" charset="2"/>
              <a:buChar char="Ø"/>
              <a:tabLst>
                <a:tab pos="498475" algn="l"/>
              </a:tabLst>
            </a:pPr>
            <a:r>
              <a:rPr lang="ar-IQ" sz="2400" b="1" dirty="0">
                <a:solidFill>
                  <a:srgbClr val="C00000"/>
                </a:solidFill>
                <a:latin typeface="Times New Roman"/>
                <a:ea typeface="Times New Roman"/>
                <a:cs typeface="Times New Roman"/>
              </a:rPr>
              <a:t>الحاصل</a:t>
            </a:r>
            <a:endParaRPr lang="en-US" sz="2400" dirty="0">
              <a:solidFill>
                <a:srgbClr val="C00000"/>
              </a:solidFill>
              <a:latin typeface="Times New Roman"/>
              <a:ea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كما </a:t>
            </a:r>
            <a:r>
              <a:rPr lang="ar-IQ" sz="2400" dirty="0">
                <a:latin typeface="Times New Roman"/>
                <a:ea typeface="Times New Roman"/>
                <a:cs typeface="Times New Roman"/>
              </a:rPr>
              <a:t>يجب قرط قاعدة الساق لازالة اي جزء متبق من الجذور وكذلك ازالة الجزء العلوي من الاوراق.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ومن </a:t>
            </a:r>
            <a:r>
              <a:rPr lang="ar-IQ" sz="2400" dirty="0">
                <a:latin typeface="Times New Roman"/>
                <a:ea typeface="Times New Roman"/>
                <a:cs typeface="Times New Roman"/>
              </a:rPr>
              <a:t>الضروري ازالة الحرارة التي اكتسبها النبات في الحقل لمنع ذبوله ويستخدم الماء المبرد او الثلج المسحوق لخفض الحرارة الى حوالي صفر – 2 ◦م وقد تستخدم اكياس البلاستك المثقبة (للتهوية) او يوضع المحصول في صناديق مغلفة بصفائح بلاستك لمنع فقدان الماء.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قد </a:t>
            </a:r>
            <a:r>
              <a:rPr lang="ar-IQ" sz="2400" dirty="0">
                <a:latin typeface="Times New Roman"/>
                <a:ea typeface="Times New Roman"/>
                <a:cs typeface="Times New Roman"/>
              </a:rPr>
              <a:t>يصل حاصل الكرفس الاجنبي الى اكثر من 12 طن دونم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اما </a:t>
            </a:r>
            <a:r>
              <a:rPr lang="ar-IQ" sz="2400" dirty="0">
                <a:latin typeface="Times New Roman"/>
                <a:ea typeface="Times New Roman"/>
                <a:cs typeface="Times New Roman"/>
              </a:rPr>
              <a:t>الكرفس المحلي فتؤخذ عدة حشات منه خلال الموسم</a:t>
            </a:r>
            <a:r>
              <a:rPr lang="ar-IQ" sz="2400" dirty="0" smtClean="0">
                <a:latin typeface="Times New Roman"/>
                <a:ea typeface="Times New Roman"/>
                <a:cs typeface="Times New Roman"/>
              </a:rPr>
              <a:t>........... يتبع</a:t>
            </a:r>
            <a:endParaRPr lang="en-US" sz="2400" dirty="0">
              <a:effectLst/>
              <a:latin typeface="Times New Roman"/>
              <a:ea typeface="Times New Roman"/>
            </a:endParaRPr>
          </a:p>
        </p:txBody>
      </p:sp>
    </p:spTree>
    <p:extLst>
      <p:ext uri="{BB962C8B-B14F-4D97-AF65-F5344CB8AC3E}">
        <p14:creationId xmlns:p14="http://schemas.microsoft.com/office/powerpoint/2010/main" val="412776698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fontScale="25000" lnSpcReduction="20000"/>
          </a:bodyPr>
          <a:lstStyle/>
          <a:p>
            <a:pPr marL="0" indent="0" algn="r" rtl="1">
              <a:buNone/>
            </a:pPr>
            <a:endParaRPr lang="ar-IQ" sz="2600" b="1" dirty="0" smtClean="0">
              <a:solidFill>
                <a:schemeClr val="accent2">
                  <a:lumMod val="75000"/>
                </a:schemeClr>
              </a:solidFill>
              <a:cs typeface="+mj-cs"/>
            </a:endParaRPr>
          </a:p>
          <a:p>
            <a:pPr marL="0" indent="0" algn="r" rtl="1">
              <a:buNone/>
            </a:pPr>
            <a:endParaRPr lang="ar-IQ" sz="2600" b="1" dirty="0">
              <a:solidFill>
                <a:schemeClr val="accent2">
                  <a:lumMod val="75000"/>
                </a:schemeClr>
              </a:solidFill>
              <a:cs typeface="+mj-cs"/>
            </a:endParaRPr>
          </a:p>
          <a:p>
            <a:pPr marL="0" indent="0" algn="r" rtl="1">
              <a:buNone/>
            </a:pPr>
            <a:endParaRPr lang="ar-IQ" sz="11200" b="1" dirty="0" smtClean="0">
              <a:solidFill>
                <a:schemeClr val="accent2">
                  <a:lumMod val="75000"/>
                </a:schemeClr>
              </a:solidFill>
              <a:cs typeface="+mj-cs"/>
            </a:endParaRPr>
          </a:p>
          <a:p>
            <a:pPr marL="0" indent="0" algn="r" rtl="1">
              <a:buNone/>
            </a:pPr>
            <a:endParaRPr lang="ar-IQ" sz="11200" b="1" dirty="0">
              <a:solidFill>
                <a:schemeClr val="accent2">
                  <a:lumMod val="75000"/>
                </a:schemeClr>
              </a:solidFill>
              <a:cs typeface="+mj-cs"/>
            </a:endParaRPr>
          </a:p>
          <a:p>
            <a:pPr marL="0" indent="0" algn="r" rtl="1">
              <a:buNone/>
            </a:pPr>
            <a:r>
              <a:rPr lang="ar-IQ" sz="11200" b="1" dirty="0" smtClean="0">
                <a:solidFill>
                  <a:schemeClr val="accent2">
                    <a:lumMod val="75000"/>
                  </a:schemeClr>
                </a:solidFill>
                <a:cs typeface="+mj-cs"/>
              </a:rPr>
              <a:t>في المحاضرة السابقة تكلمناعن:</a:t>
            </a:r>
          </a:p>
          <a:p>
            <a:pPr lvl="0" algn="just" rtl="1">
              <a:lnSpc>
                <a:spcPct val="150000"/>
              </a:lnSpc>
              <a:spcBef>
                <a:spcPts val="0"/>
              </a:spcBef>
              <a:buClr>
                <a:srgbClr val="FF3399"/>
              </a:buClr>
            </a:pPr>
            <a:r>
              <a:rPr lang="ar-IQ" sz="9600" dirty="0">
                <a:solidFill>
                  <a:prstClr val="black"/>
                </a:solidFill>
                <a:latin typeface="Times New Roman"/>
                <a:ea typeface="Times New Roman"/>
                <a:cs typeface="Times New Roman"/>
              </a:rPr>
              <a:t>العائلة الخيمية </a:t>
            </a:r>
            <a:r>
              <a:rPr lang="en-US" sz="9600" dirty="0" err="1">
                <a:solidFill>
                  <a:prstClr val="black"/>
                </a:solidFill>
                <a:latin typeface="Times New Roman"/>
                <a:ea typeface="Times New Roman"/>
              </a:rPr>
              <a:t>Umbelliferae</a:t>
            </a:r>
            <a:endParaRPr lang="ar-IQ" sz="9600" dirty="0">
              <a:solidFill>
                <a:prstClr val="black"/>
              </a:solidFill>
              <a:latin typeface="Times New Roman"/>
              <a:ea typeface="Times New Roman"/>
              <a:cs typeface="Times New Roman"/>
            </a:endParaRPr>
          </a:p>
          <a:p>
            <a:pPr lvl="0" algn="just" rtl="1">
              <a:lnSpc>
                <a:spcPct val="150000"/>
              </a:lnSpc>
              <a:spcBef>
                <a:spcPts val="0"/>
              </a:spcBef>
              <a:buClr>
                <a:srgbClr val="FF3399"/>
              </a:buClr>
            </a:pPr>
            <a:r>
              <a:rPr lang="ar-IQ" sz="9600" dirty="0">
                <a:solidFill>
                  <a:prstClr val="black"/>
                </a:solidFill>
                <a:latin typeface="Times New Roman"/>
                <a:ea typeface="Times New Roman"/>
                <a:cs typeface="Times New Roman"/>
              </a:rPr>
              <a:t>الجزر  </a:t>
            </a:r>
            <a:r>
              <a:rPr lang="en-US" sz="9600" dirty="0" smtClean="0">
                <a:solidFill>
                  <a:prstClr val="black"/>
                </a:solidFill>
                <a:latin typeface="Times New Roman"/>
                <a:ea typeface="Times New Roman"/>
              </a:rPr>
              <a:t>Carrot</a:t>
            </a:r>
            <a:endParaRPr lang="ar-IQ" sz="9600" dirty="0">
              <a:solidFill>
                <a:prstClr val="black"/>
              </a:solidFill>
              <a:cs typeface="Times New Roman"/>
            </a:endParaRPr>
          </a:p>
          <a:p>
            <a:pPr marL="0" lvl="0" indent="0" algn="just" rtl="1">
              <a:lnSpc>
                <a:spcPct val="150000"/>
              </a:lnSpc>
              <a:spcBef>
                <a:spcPts val="0"/>
              </a:spcBef>
              <a:buClr>
                <a:srgbClr val="FF3399"/>
              </a:buClr>
              <a:buNone/>
            </a:pPr>
            <a:r>
              <a:rPr lang="ar-IQ" sz="11200" b="1" dirty="0" smtClean="0">
                <a:solidFill>
                  <a:schemeClr val="accent2">
                    <a:lumMod val="75000"/>
                  </a:schemeClr>
                </a:solidFill>
                <a:latin typeface="Times New Roman"/>
                <a:ea typeface="Times New Roman"/>
                <a:cs typeface="+mj-cs"/>
              </a:rPr>
              <a:t>في محاضرة اليوم سوف نتكلم عن :</a:t>
            </a:r>
          </a:p>
          <a:p>
            <a:pPr lvl="0" algn="just" rtl="1">
              <a:lnSpc>
                <a:spcPct val="150000"/>
              </a:lnSpc>
              <a:spcBef>
                <a:spcPts val="0"/>
              </a:spcBef>
              <a:buClr>
                <a:srgbClr val="FF3399"/>
              </a:buClr>
            </a:pPr>
            <a:r>
              <a:rPr lang="ar-IQ" sz="9600" dirty="0">
                <a:latin typeface="Times New Roman"/>
                <a:ea typeface="Times New Roman"/>
                <a:cs typeface="+mj-cs"/>
              </a:rPr>
              <a:t>الكرفس </a:t>
            </a:r>
            <a:r>
              <a:rPr lang="en-US" sz="9600" dirty="0" smtClean="0">
                <a:latin typeface="Times New Roman"/>
                <a:ea typeface="Times New Roman"/>
                <a:cs typeface="+mj-cs"/>
              </a:rPr>
              <a:t>Celery</a:t>
            </a:r>
            <a:endParaRPr lang="ar-IQ" sz="9600" dirty="0" smtClean="0">
              <a:latin typeface="Times New Roman"/>
              <a:ea typeface="Times New Roman"/>
              <a:cs typeface="+mj-cs"/>
            </a:endParaRPr>
          </a:p>
          <a:p>
            <a:pPr lvl="0" algn="just" rtl="1">
              <a:lnSpc>
                <a:spcPct val="150000"/>
              </a:lnSpc>
              <a:spcBef>
                <a:spcPts val="0"/>
              </a:spcBef>
              <a:buClr>
                <a:srgbClr val="FF3399"/>
              </a:buClr>
            </a:pPr>
            <a:r>
              <a:rPr lang="ar-IQ" sz="9600" dirty="0">
                <a:latin typeface="Times New Roman"/>
                <a:ea typeface="Times New Roman"/>
                <a:cs typeface="+mj-cs"/>
              </a:rPr>
              <a:t>المعدنوس </a:t>
            </a:r>
            <a:r>
              <a:rPr lang="en-US" sz="9600" dirty="0">
                <a:latin typeface="Times New Roman"/>
                <a:ea typeface="Times New Roman"/>
                <a:cs typeface="+mj-cs"/>
              </a:rPr>
              <a:t>Parsley</a:t>
            </a:r>
          </a:p>
          <a:p>
            <a:pPr lvl="0" algn="just" rtl="1">
              <a:lnSpc>
                <a:spcPct val="150000"/>
              </a:lnSpc>
              <a:spcBef>
                <a:spcPts val="0"/>
              </a:spcBef>
              <a:buClr>
                <a:srgbClr val="FF3399"/>
              </a:buClr>
            </a:pPr>
            <a:endParaRPr lang="en-US" sz="9600" dirty="0">
              <a:latin typeface="Times New Roman"/>
              <a:ea typeface="Times New Roman"/>
              <a:cs typeface="+mj-cs"/>
            </a:endParaRPr>
          </a:p>
          <a:p>
            <a:pPr marL="0" lvl="0" indent="0" algn="just" rtl="1">
              <a:lnSpc>
                <a:spcPct val="150000"/>
              </a:lnSpc>
              <a:spcBef>
                <a:spcPts val="0"/>
              </a:spcBef>
              <a:buClr>
                <a:srgbClr val="FF3399"/>
              </a:buClr>
              <a:buNone/>
            </a:pPr>
            <a:endParaRPr lang="en-US" sz="9600" dirty="0">
              <a:latin typeface="Times New Roman"/>
              <a:ea typeface="Times New Roman"/>
              <a:cs typeface="+mj-cs"/>
            </a:endParaRPr>
          </a:p>
          <a:p>
            <a:pPr marL="0" lvl="0" indent="0" algn="just" rtl="1">
              <a:lnSpc>
                <a:spcPct val="150000"/>
              </a:lnSpc>
              <a:spcBef>
                <a:spcPts val="0"/>
              </a:spcBef>
              <a:buClr>
                <a:srgbClr val="FF3399"/>
              </a:buClr>
              <a:buNone/>
            </a:pPr>
            <a:endParaRPr lang="ar-IQ" sz="11200" b="1" dirty="0" smtClean="0">
              <a:solidFill>
                <a:schemeClr val="accent2">
                  <a:lumMod val="75000"/>
                </a:schemeClr>
              </a:solidFill>
              <a:latin typeface="Times New Roman"/>
              <a:ea typeface="Times New Roman"/>
              <a:cs typeface="+mj-cs"/>
            </a:endParaRPr>
          </a:p>
          <a:p>
            <a:pPr lvl="0" algn="just" rtl="1">
              <a:lnSpc>
                <a:spcPct val="150000"/>
              </a:lnSpc>
              <a:spcBef>
                <a:spcPts val="0"/>
              </a:spcBef>
              <a:buClr>
                <a:srgbClr val="FF3399"/>
              </a:buClr>
            </a:pPr>
            <a:endParaRPr lang="en-US" sz="7400" dirty="0">
              <a:cs typeface="+mj-cs"/>
            </a:endParaRPr>
          </a:p>
          <a:p>
            <a:pPr marL="0" lvl="0" indent="0" algn="just" rtl="1">
              <a:lnSpc>
                <a:spcPct val="150000"/>
              </a:lnSpc>
              <a:spcBef>
                <a:spcPts val="0"/>
              </a:spcBef>
              <a:buClr>
                <a:srgbClr val="FF3399"/>
              </a:buClr>
              <a:buNone/>
            </a:pPr>
            <a:endParaRPr lang="ar-IQ" sz="4400" dirty="0"/>
          </a:p>
          <a:p>
            <a:pPr marL="0" lvl="0" indent="0" algn="just" rtl="1">
              <a:lnSpc>
                <a:spcPct val="150000"/>
              </a:lnSpc>
              <a:spcBef>
                <a:spcPts val="0"/>
              </a:spcBef>
              <a:buClr>
                <a:srgbClr val="FF3399"/>
              </a:buClr>
              <a:buNone/>
            </a:pPr>
            <a:endParaRPr lang="en-US" sz="4400" dirty="0"/>
          </a:p>
          <a:p>
            <a:pPr marL="0" lvl="0" indent="0" algn="just" rtl="1">
              <a:buNone/>
            </a:pPr>
            <a:endParaRPr lang="en-US" sz="2400" dirty="0">
              <a:solidFill>
                <a:srgbClr val="FF0000"/>
              </a:solidFill>
            </a:endParaRPr>
          </a:p>
          <a:p>
            <a:pPr marL="0" lvl="0" indent="0" algn="just" rtl="1">
              <a:lnSpc>
                <a:spcPct val="150000"/>
              </a:lnSpc>
              <a:spcBef>
                <a:spcPts val="0"/>
              </a:spcBef>
              <a:buClr>
                <a:srgbClr val="FF3399"/>
              </a:buClr>
              <a:buNone/>
            </a:pPr>
            <a:endParaRPr lang="ar-IQ" sz="40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34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en-US" sz="34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r>
              <a:rPr lang="ar-IQ" sz="2400" dirty="0" smtClean="0">
                <a:latin typeface="Times New Roman"/>
                <a:ea typeface="Times New Roman"/>
                <a:cs typeface="+mj-cs"/>
              </a:rPr>
              <a:t> </a:t>
            </a: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lvl="0" algn="just" rtl="1">
              <a:lnSpc>
                <a:spcPct val="150000"/>
              </a:lnSpc>
              <a:spcBef>
                <a:spcPts val="0"/>
              </a:spcBef>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827975272"/>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lvl="0" algn="just" rtl="1">
              <a:lnSpc>
                <a:spcPct val="115000"/>
              </a:lnSpc>
              <a:spcBef>
                <a:spcPts val="0"/>
              </a:spcBef>
              <a:buFont typeface="Wingdings" panose="05000000000000000000" pitchFamily="2" charset="2"/>
              <a:buChar char="Ø"/>
              <a:tabLst>
                <a:tab pos="498475" algn="l"/>
              </a:tabLst>
            </a:pP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tabLst>
                <a:tab pos="498475" algn="l"/>
              </a:tabLst>
            </a:pPr>
            <a:r>
              <a:rPr lang="ar-IQ" sz="2400" b="1" dirty="0" smtClean="0">
                <a:solidFill>
                  <a:srgbClr val="C00000"/>
                </a:solidFill>
                <a:latin typeface="Times New Roman"/>
                <a:ea typeface="Times New Roman"/>
                <a:cs typeface="Times New Roman"/>
              </a:rPr>
              <a:t>التخزين</a:t>
            </a:r>
            <a:endParaRPr lang="en-US" sz="2400" dirty="0">
              <a:solidFill>
                <a:srgbClr val="C00000"/>
              </a:solidFill>
              <a:latin typeface="Times New Roman"/>
              <a:ea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يمكن </a:t>
            </a:r>
            <a:r>
              <a:rPr lang="ar-IQ" sz="2400" dirty="0">
                <a:latin typeface="Times New Roman"/>
                <a:ea typeface="Times New Roman"/>
                <a:cs typeface="Times New Roman"/>
              </a:rPr>
              <a:t>خزن الكرفس على درجة حرارة صفر – 1 ◦م ورطوبة نسبية مرتفعة 90 – 95 % لمدة تتراوح بين 30 – 90 يوما,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وعلى </a:t>
            </a:r>
            <a:r>
              <a:rPr lang="ar-IQ" sz="2400" dirty="0">
                <a:latin typeface="Times New Roman"/>
                <a:ea typeface="Times New Roman"/>
                <a:cs typeface="Times New Roman"/>
              </a:rPr>
              <a:t>درجة حرارة 4 ◦م  لمدة 14 يوما.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يمتص </a:t>
            </a:r>
            <a:r>
              <a:rPr lang="ar-IQ" sz="2400" dirty="0">
                <a:latin typeface="Times New Roman"/>
                <a:ea typeface="Times New Roman"/>
                <a:cs typeface="Times New Roman"/>
              </a:rPr>
              <a:t>الكرفس النكهة من اي منتج اخر بسرعة لذا يجب عزله عن اي منتج اخر في المخزن,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ويجب </a:t>
            </a:r>
            <a:r>
              <a:rPr lang="ar-IQ" sz="2400" dirty="0">
                <a:latin typeface="Times New Roman"/>
                <a:ea typeface="Times New Roman"/>
                <a:cs typeface="Times New Roman"/>
              </a:rPr>
              <a:t>ازالة النباتات المصابة والتالفة قبل الخزن لكي لا يؤدي الى تلف بقية المحصول</a:t>
            </a:r>
            <a:r>
              <a:rPr lang="ar-IQ" sz="2400" dirty="0" smtClean="0">
                <a:latin typeface="Times New Roman"/>
                <a:ea typeface="Times New Roman"/>
                <a:cs typeface="Times New Roman"/>
              </a:rPr>
              <a:t>,</a:t>
            </a: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اما الكرفس المحلي فلا يخزن ويسوق خلال فترة حصاده</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425853252"/>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lvl="0" algn="just" rtl="1">
              <a:lnSpc>
                <a:spcPct val="115000"/>
              </a:lnSpc>
              <a:spcBef>
                <a:spcPts val="0"/>
              </a:spcBef>
              <a:buFont typeface="Wingdings" panose="05000000000000000000" pitchFamily="2" charset="2"/>
              <a:buChar char="Ø"/>
              <a:tabLst>
                <a:tab pos="498475" algn="l"/>
              </a:tabLst>
            </a:pPr>
            <a:r>
              <a:rPr lang="ar-IQ" sz="2400" b="1" dirty="0">
                <a:solidFill>
                  <a:srgbClr val="C00000"/>
                </a:solidFill>
                <a:latin typeface="Times New Roman"/>
                <a:ea typeface="Times New Roman"/>
                <a:cs typeface="Times New Roman"/>
              </a:rPr>
              <a:t>انتاج البذور</a:t>
            </a:r>
            <a:endParaRPr lang="en-US" sz="2400" dirty="0">
              <a:solidFill>
                <a:srgbClr val="C00000"/>
              </a:solidFill>
              <a:latin typeface="Times New Roman"/>
              <a:ea typeface="Times New Roman"/>
            </a:endParaRPr>
          </a:p>
          <a:p>
            <a:pPr algn="just" rtl="1">
              <a:buFont typeface="Wingdings"/>
              <a:buChar char="§"/>
            </a:pPr>
            <a:r>
              <a:rPr lang="ar-IQ" sz="2400" dirty="0" smtClean="0">
                <a:ea typeface="Times New Roman"/>
                <a:cs typeface="Times New Roman"/>
              </a:rPr>
              <a:t>لانتاج </a:t>
            </a:r>
            <a:r>
              <a:rPr lang="ar-IQ" sz="2400" dirty="0">
                <a:ea typeface="Times New Roman"/>
                <a:cs typeface="Times New Roman"/>
              </a:rPr>
              <a:t>البذور النقية تعزل الاصناف عن بعضها وعن الكرفس البري وقد تصل مسافة العزل الى اكثر من واحد كيلومتر.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تزرع </a:t>
            </a:r>
            <a:r>
              <a:rPr lang="ar-IQ" sz="2400" dirty="0">
                <a:ea typeface="Times New Roman"/>
                <a:cs typeface="Times New Roman"/>
              </a:rPr>
              <a:t>البذور ويترك النبات لينمو في المراحل الاولى في الحقل حتى يزهر ويكون </a:t>
            </a:r>
            <a:r>
              <a:rPr lang="ar-IQ" sz="2400" dirty="0" smtClean="0">
                <a:ea typeface="Times New Roman"/>
                <a:cs typeface="Times New Roman"/>
              </a:rPr>
              <a:t>البذور</a:t>
            </a:r>
          </a:p>
          <a:p>
            <a:pPr algn="just" rtl="1">
              <a:buFont typeface="Wingdings"/>
              <a:buChar char="§"/>
            </a:pPr>
            <a:r>
              <a:rPr lang="ar-IQ" sz="2400" dirty="0" smtClean="0">
                <a:ea typeface="Times New Roman"/>
                <a:cs typeface="Times New Roman"/>
              </a:rPr>
              <a:t> </a:t>
            </a:r>
            <a:r>
              <a:rPr lang="ar-IQ" sz="2400" dirty="0">
                <a:ea typeface="Times New Roman"/>
                <a:cs typeface="Times New Roman"/>
              </a:rPr>
              <a:t>وتجرى عملية ازالة الغرائب بالاعتماد على لون الاوراق,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تكرر </a:t>
            </a:r>
            <a:r>
              <a:rPr lang="ar-IQ" sz="2400" dirty="0">
                <a:ea typeface="Times New Roman"/>
                <a:cs typeface="Times New Roman"/>
              </a:rPr>
              <a:t>العملية بالاعتماد على مظهر النبات النامي.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في </a:t>
            </a:r>
            <a:r>
              <a:rPr lang="ar-IQ" sz="2400" dirty="0">
                <a:ea typeface="Times New Roman"/>
                <a:cs typeface="Times New Roman"/>
              </a:rPr>
              <a:t>المناطق الباردة تزرع البذور ويترك النبات لينمو ثم تقلع النباتات في اواخر موسم النمو وتزال الغرائب.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ثم </a:t>
            </a:r>
            <a:r>
              <a:rPr lang="ar-IQ" sz="2400" dirty="0">
                <a:ea typeface="Times New Roman"/>
                <a:cs typeface="Times New Roman"/>
              </a:rPr>
              <a:t>تخزن النباتات على درجة حرارة اعلى بقليل من درجة الصفر المئوي ورطوبة نسبية مرتفعة وتوفر الرطوبة حول الجذور حيث توضع النباتات بوضع قائم في تربة رطبة.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وفي </a:t>
            </a:r>
            <a:r>
              <a:rPr lang="ar-IQ" sz="2400" dirty="0">
                <a:ea typeface="Times New Roman"/>
                <a:cs typeface="Times New Roman"/>
              </a:rPr>
              <a:t>الموسم الثاني تزرع النباتات في الحقل لتنمو وتزهر وتكون البذور. </a:t>
            </a:r>
            <a:endParaRPr lang="en-US" sz="2400" dirty="0"/>
          </a:p>
        </p:txBody>
      </p:sp>
    </p:spTree>
    <p:extLst>
      <p:ext uri="{BB962C8B-B14F-4D97-AF65-F5344CB8AC3E}">
        <p14:creationId xmlns:p14="http://schemas.microsoft.com/office/powerpoint/2010/main" val="4043906691"/>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تزال </a:t>
            </a:r>
            <a:r>
              <a:rPr lang="ar-IQ" sz="2400" dirty="0">
                <a:latin typeface="Times New Roman"/>
                <a:ea typeface="Times New Roman"/>
                <a:cs typeface="Times New Roman"/>
              </a:rPr>
              <a:t>النباتات التي تزهر في السنة الاولى وقبل تكوين البذور في السنة </a:t>
            </a:r>
            <a:r>
              <a:rPr lang="ar-IQ" sz="2400" dirty="0" smtClean="0">
                <a:latin typeface="Times New Roman"/>
                <a:ea typeface="Times New Roman"/>
                <a:cs typeface="Times New Roman"/>
              </a:rPr>
              <a:t>الثانية</a:t>
            </a: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كما تزال النباتات ذات اعناق الاوراق غير المطابقة للصنف من حيث اللون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وكذلك </a:t>
            </a:r>
            <a:r>
              <a:rPr lang="ar-IQ" sz="2400" dirty="0">
                <a:latin typeface="Times New Roman"/>
                <a:ea typeface="Times New Roman"/>
                <a:cs typeface="Times New Roman"/>
              </a:rPr>
              <a:t>النباتات ذات الوزن المنخفض وذات اعناق الاوراق الجوفاء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وايضا </a:t>
            </a:r>
            <a:r>
              <a:rPr lang="ar-IQ" sz="2400" dirty="0">
                <a:latin typeface="Times New Roman"/>
                <a:ea typeface="Times New Roman"/>
                <a:cs typeface="Times New Roman"/>
              </a:rPr>
              <a:t>ذات حالات النموات الكثيرة الناشئة من قاعدة النبات.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يتم </a:t>
            </a:r>
            <a:r>
              <a:rPr lang="ar-IQ" sz="2400" dirty="0">
                <a:latin typeface="Times New Roman"/>
                <a:ea typeface="Times New Roman"/>
                <a:cs typeface="Times New Roman"/>
              </a:rPr>
              <a:t>الحصاد عندما تكون البذور ذات لون بني رمادي ومتصلبة وتقلع النباتات وتنضد في الحقل قبل دراسها </a:t>
            </a:r>
            <a:r>
              <a:rPr lang="en-US" sz="2400" dirty="0">
                <a:solidFill>
                  <a:schemeClr val="accent1">
                    <a:lumMod val="75000"/>
                  </a:schemeClr>
                </a:solidFill>
                <a:latin typeface="Times New Roman"/>
                <a:ea typeface="Times New Roman"/>
                <a:cs typeface="Times New Roman"/>
              </a:rPr>
              <a:t>Threshing</a:t>
            </a:r>
            <a:r>
              <a:rPr lang="ar-IQ" sz="2400" dirty="0">
                <a:latin typeface="Times New Roman"/>
                <a:ea typeface="Times New Roman"/>
                <a:cs typeface="Times New Roman"/>
              </a:rPr>
              <a:t>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وقد </a:t>
            </a:r>
            <a:r>
              <a:rPr lang="ar-IQ" sz="2400" dirty="0">
                <a:latin typeface="Times New Roman"/>
                <a:ea typeface="Times New Roman"/>
                <a:cs typeface="Times New Roman"/>
              </a:rPr>
              <a:t>تحصد البذور قبل تمام نضجها وهي مازالت خضراء قليلا لتجنب انتثارها الا انه اذا تم حصادها مبكرا جدا فان ذلك يؤدي الى انخفاض انباتها.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يتم </a:t>
            </a:r>
            <a:r>
              <a:rPr lang="ar-IQ" sz="2400" dirty="0">
                <a:latin typeface="Times New Roman"/>
                <a:ea typeface="Times New Roman"/>
                <a:cs typeface="Times New Roman"/>
              </a:rPr>
              <a:t>تنظيف البذور بمكائن الهواء والغرابيل اولا يتبعها استعمال مكائن الجاذبية.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يتراوح </a:t>
            </a:r>
            <a:r>
              <a:rPr lang="ar-IQ" sz="2400" dirty="0">
                <a:latin typeface="Times New Roman"/>
                <a:ea typeface="Times New Roman"/>
                <a:cs typeface="Times New Roman"/>
              </a:rPr>
              <a:t>الحاصل بين 50 – 100 كغم دونم</a:t>
            </a:r>
            <a:r>
              <a:rPr lang="ar-IQ" sz="2400" baseline="30000" dirty="0">
                <a:latin typeface="Times New Roman"/>
                <a:ea typeface="Times New Roman"/>
                <a:cs typeface="Times New Roman"/>
              </a:rPr>
              <a:t>-1</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3458727937"/>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lgn="just" rtl="1">
              <a:lnSpc>
                <a:spcPct val="115000"/>
              </a:lnSpc>
              <a:spcBef>
                <a:spcPts val="0"/>
              </a:spcBef>
              <a:buFont typeface="Wingdings" panose="05000000000000000000" pitchFamily="2" charset="2"/>
              <a:buChar char="Ø"/>
              <a:tabLst>
                <a:tab pos="498475" algn="l"/>
              </a:tabLst>
            </a:pPr>
            <a:r>
              <a:rPr lang="ar-IQ" sz="2400" b="1" dirty="0">
                <a:solidFill>
                  <a:srgbClr val="C00000"/>
                </a:solidFill>
                <a:latin typeface="Times New Roman" panose="02020603050405020304" pitchFamily="18" charset="0"/>
                <a:ea typeface="Times New Roman"/>
                <a:cs typeface="Times New Roman" panose="02020603050405020304" pitchFamily="18" charset="0"/>
              </a:rPr>
              <a:t>تربية النبات</a:t>
            </a:r>
            <a:endParaRPr lang="en-US" sz="2400" dirty="0">
              <a:solidFill>
                <a:srgbClr val="C00000"/>
              </a:solidFill>
              <a:latin typeface="Times New Roman" panose="02020603050405020304" pitchFamily="18" charset="0"/>
              <a:ea typeface="Times New Roman"/>
              <a:cs typeface="Times New Roman" panose="02020603050405020304" pitchFamily="18" charset="0"/>
            </a:endParaRPr>
          </a:p>
          <a:p>
            <a:pPr marR="0" algn="just" rtl="1">
              <a:lnSpc>
                <a:spcPct val="115000"/>
              </a:lnSpc>
              <a:spcBef>
                <a:spcPts val="0"/>
              </a:spcBef>
              <a:spcAft>
                <a:spcPts val="0"/>
              </a:spcAft>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تم </a:t>
            </a:r>
            <a:r>
              <a:rPr lang="ar-IQ" sz="2400" dirty="0">
                <a:latin typeface="Times New Roman" panose="02020603050405020304" pitchFamily="18" charset="0"/>
                <a:ea typeface="Times New Roman"/>
                <a:cs typeface="Times New Roman" panose="02020603050405020304" pitchFamily="18" charset="0"/>
              </a:rPr>
              <a:t>اجراء تهجينات ناجحة بنسبة كبيرة في الكرفس مع قلة حدوث التلقيح الخلطي, </a:t>
            </a:r>
            <a:endParaRPr lang="ar-IQ" sz="2400" dirty="0" smtClean="0">
              <a:latin typeface="Times New Roman" panose="02020603050405020304" pitchFamily="18" charset="0"/>
              <a:ea typeface="Times New Roman"/>
              <a:cs typeface="Times New Roman" panose="02020603050405020304" pitchFamily="18" charset="0"/>
            </a:endParaRPr>
          </a:p>
          <a:p>
            <a:pPr marR="0" algn="just" rtl="1">
              <a:lnSpc>
                <a:spcPct val="115000"/>
              </a:lnSpc>
              <a:spcBef>
                <a:spcPts val="0"/>
              </a:spcBef>
              <a:spcAft>
                <a:spcPts val="0"/>
              </a:spcAft>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وان </a:t>
            </a:r>
            <a:r>
              <a:rPr lang="ar-IQ" sz="2400" dirty="0">
                <a:latin typeface="Times New Roman" panose="02020603050405020304" pitchFamily="18" charset="0"/>
                <a:ea typeface="Times New Roman"/>
                <a:cs typeface="Times New Roman" panose="02020603050405020304" pitchFamily="18" charset="0"/>
              </a:rPr>
              <a:t>مرض الاصفرار الذي يصيب النبات وسببه نقص عنص المغنيسيوم يمكن ادخال صفة المقدرة على امتصاص قدر كاف من هذا العنصر الى اي صنف من الاصناف التجارية خاصة وانها صفة بسيطة وسائدة</a:t>
            </a:r>
            <a:r>
              <a:rPr lang="ar-IQ" sz="2400" dirty="0" smtClean="0">
                <a:latin typeface="Times New Roman" panose="02020603050405020304" pitchFamily="18" charset="0"/>
                <a:ea typeface="Times New Roman"/>
                <a:cs typeface="Times New Roman" panose="02020603050405020304" pitchFamily="18" charset="0"/>
              </a:rPr>
              <a:t>, </a:t>
            </a:r>
            <a:r>
              <a:rPr lang="ar-IQ" sz="2400" dirty="0">
                <a:latin typeface="Times New Roman" panose="02020603050405020304" pitchFamily="18" charset="0"/>
                <a:ea typeface="Times New Roman"/>
                <a:cs typeface="Times New Roman" panose="02020603050405020304" pitchFamily="18" charset="0"/>
              </a:rPr>
              <a:t>كما انتجت اصناف تتبيض ذاتيا </a:t>
            </a:r>
            <a:r>
              <a:rPr lang="en-US" sz="2400" dirty="0">
                <a:solidFill>
                  <a:schemeClr val="accent1">
                    <a:lumMod val="75000"/>
                  </a:schemeClr>
                </a:solidFill>
                <a:latin typeface="Times New Roman" panose="02020603050405020304" pitchFamily="18" charset="0"/>
                <a:ea typeface="Times New Roman"/>
                <a:cs typeface="Times New Roman" panose="02020603050405020304" pitchFamily="18" charset="0"/>
              </a:rPr>
              <a:t>Self – blanch </a:t>
            </a:r>
            <a:r>
              <a:rPr lang="ar-IQ" sz="2400" dirty="0">
                <a:latin typeface="Times New Roman" panose="02020603050405020304" pitchFamily="18" charset="0"/>
                <a:ea typeface="Times New Roman"/>
                <a:cs typeface="Times New Roman" panose="02020603050405020304" pitchFamily="18" charset="0"/>
              </a:rPr>
              <a:t>. </a:t>
            </a:r>
            <a:endParaRPr lang="ar-IQ" sz="2400" dirty="0" smtClean="0">
              <a:latin typeface="Times New Roman" panose="02020603050405020304" pitchFamily="18" charset="0"/>
              <a:ea typeface="Times New Roman"/>
              <a:cs typeface="Times New Roman" panose="02020603050405020304" pitchFamily="18" charset="0"/>
            </a:endParaRPr>
          </a:p>
          <a:p>
            <a:pPr marR="0" algn="just" rtl="1">
              <a:lnSpc>
                <a:spcPct val="115000"/>
              </a:lnSpc>
              <a:spcBef>
                <a:spcPts val="0"/>
              </a:spcBef>
              <a:spcAft>
                <a:spcPts val="0"/>
              </a:spcAft>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يمكن </a:t>
            </a:r>
            <a:r>
              <a:rPr lang="ar-IQ" sz="2400" dirty="0">
                <a:latin typeface="Times New Roman" panose="02020603050405020304" pitchFamily="18" charset="0"/>
                <a:ea typeface="Times New Roman"/>
                <a:cs typeface="Times New Roman" panose="02020603050405020304" pitchFamily="18" charset="0"/>
              </a:rPr>
              <a:t>تقسيم اصناف الكرفس الاجنبي الى صفراء او خضراء وقد قلت اهمية الاخيرة لانها تتصف بانها مبكرة واضعف نموا واعناق اوراقها ارفع وتبيضها اسهل وذات نوعية اوطا من ناحية الاكل والحفاظ على النوعية مقارنة بالاصناف الخضراء. </a:t>
            </a:r>
            <a:endParaRPr lang="ar-IQ" sz="2400" dirty="0" smtClean="0">
              <a:latin typeface="Times New Roman" panose="02020603050405020304" pitchFamily="18" charset="0"/>
              <a:ea typeface="Times New Roman"/>
              <a:cs typeface="Times New Roman" panose="02020603050405020304" pitchFamily="18" charset="0"/>
            </a:endParaRPr>
          </a:p>
          <a:p>
            <a:pPr marR="0" algn="just" rtl="1">
              <a:lnSpc>
                <a:spcPct val="115000"/>
              </a:lnSpc>
              <a:spcBef>
                <a:spcPts val="0"/>
              </a:spcBef>
              <a:spcAft>
                <a:spcPts val="0"/>
              </a:spcAft>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وقد </a:t>
            </a:r>
            <a:r>
              <a:rPr lang="ar-IQ" sz="2400" dirty="0">
                <a:latin typeface="Times New Roman" panose="02020603050405020304" pitchFamily="18" charset="0"/>
                <a:ea typeface="Times New Roman"/>
                <a:cs typeface="Times New Roman" panose="02020603050405020304" pitchFamily="18" charset="0"/>
              </a:rPr>
              <a:t>امكن اجراء تهجينات وانتاج اصناف متوسطة بين النوعين </a:t>
            </a:r>
            <a:endParaRPr lang="ar-IQ" sz="2400" dirty="0" smtClean="0">
              <a:latin typeface="Times New Roman" panose="02020603050405020304" pitchFamily="18" charset="0"/>
              <a:ea typeface="Times New Roman"/>
              <a:cs typeface="Times New Roman" panose="02020603050405020304" pitchFamily="18" charset="0"/>
            </a:endParaRPr>
          </a:p>
          <a:p>
            <a:pPr marR="0" algn="just" rtl="1">
              <a:lnSpc>
                <a:spcPct val="115000"/>
              </a:lnSpc>
              <a:spcBef>
                <a:spcPts val="0"/>
              </a:spcBef>
              <a:spcAft>
                <a:spcPts val="0"/>
              </a:spcAft>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وتتوفر </a:t>
            </a:r>
            <a:r>
              <a:rPr lang="ar-IQ" sz="2400" dirty="0">
                <a:latin typeface="Times New Roman" panose="02020603050405020304" pitchFamily="18" charset="0"/>
                <a:ea typeface="Times New Roman"/>
                <a:cs typeface="Times New Roman" panose="02020603050405020304" pitchFamily="18" charset="0"/>
              </a:rPr>
              <a:t>اصناف تختلف في صفة المقاومة للامراض والتزهير المبكر ونقص العناصر</a:t>
            </a:r>
            <a:r>
              <a:rPr lang="ar-IQ" sz="2400" dirty="0" smtClean="0">
                <a:latin typeface="Times New Roman" panose="02020603050405020304" pitchFamily="18" charset="0"/>
                <a:ea typeface="Times New Roman"/>
                <a:cs typeface="Times New Roman" panose="02020603050405020304" pitchFamily="18" charset="0"/>
              </a:rPr>
              <a:t>.............. يتبع</a:t>
            </a:r>
            <a:endParaRPr lang="en-US" sz="2400" dirty="0">
              <a:latin typeface="Times New Roman" panose="02020603050405020304" pitchFamily="18" charset="0"/>
              <a:ea typeface="Times New Roman"/>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418824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324600"/>
          </a:xfrm>
        </p:spPr>
        <p:txBody>
          <a:bodyPr>
            <a:normAutofit/>
          </a:bodyPr>
          <a:lstStyle/>
          <a:p>
            <a:pPr marL="0" lvl="0" indent="0" algn="just" rtl="1">
              <a:lnSpc>
                <a:spcPct val="115000"/>
              </a:lnSpc>
              <a:spcBef>
                <a:spcPts val="0"/>
              </a:spcBef>
              <a:buNone/>
              <a:tabLst>
                <a:tab pos="498475" algn="l"/>
              </a:tabLst>
            </a:pPr>
            <a:endParaRPr lang="ar-IQ" sz="2400" b="1" dirty="0" smtClean="0">
              <a:solidFill>
                <a:srgbClr val="C00000"/>
              </a:solidFill>
              <a:latin typeface="Times New Roman"/>
              <a:ea typeface="Times New Roman"/>
              <a:cs typeface="Times New Roman"/>
            </a:endParaRPr>
          </a:p>
          <a:p>
            <a:pPr marL="185738" lvl="0" indent="-185738" algn="just" rtl="1">
              <a:lnSpc>
                <a:spcPct val="115000"/>
              </a:lnSpc>
              <a:spcBef>
                <a:spcPts val="0"/>
              </a:spcBef>
              <a:buFont typeface="Wingdings" panose="05000000000000000000" pitchFamily="2" charset="2"/>
              <a:buChar char="Ø"/>
              <a:tabLst>
                <a:tab pos="498475" algn="l"/>
              </a:tabLst>
            </a:pPr>
            <a:r>
              <a:rPr lang="ar-IQ" sz="2400" b="1" dirty="0" smtClean="0">
                <a:solidFill>
                  <a:srgbClr val="C00000"/>
                </a:solidFill>
                <a:latin typeface="Times New Roman"/>
                <a:ea typeface="Times New Roman"/>
                <a:cs typeface="Times New Roman"/>
              </a:rPr>
              <a:t>اهم </a:t>
            </a:r>
            <a:r>
              <a:rPr lang="ar-IQ" sz="2400" b="1" dirty="0">
                <a:solidFill>
                  <a:srgbClr val="C00000"/>
                </a:solidFill>
                <a:latin typeface="Times New Roman"/>
                <a:ea typeface="Times New Roman"/>
                <a:cs typeface="Times New Roman"/>
              </a:rPr>
              <a:t>الامراض التي تصيب النبات </a:t>
            </a:r>
            <a:endParaRPr lang="en-US" sz="2400" dirty="0">
              <a:solidFill>
                <a:srgbClr val="C00000"/>
              </a:solidFill>
              <a:latin typeface="Times New Roman"/>
              <a:ea typeface="Times New Roman"/>
            </a:endParaRPr>
          </a:p>
          <a:p>
            <a:pPr marL="457200" marR="0" indent="-457200" algn="just" rtl="1">
              <a:lnSpc>
                <a:spcPct val="115000"/>
              </a:lnSpc>
              <a:spcBef>
                <a:spcPts val="0"/>
              </a:spcBef>
              <a:spcAft>
                <a:spcPts val="0"/>
              </a:spcAft>
              <a:buClr>
                <a:srgbClr val="FF3399"/>
              </a:buClr>
              <a:buFont typeface="+mj-lt"/>
              <a:buAutoNum type="arabicPeriod"/>
            </a:pPr>
            <a:r>
              <a:rPr lang="ar-IQ" sz="2400" dirty="0" smtClean="0">
                <a:solidFill>
                  <a:srgbClr val="7030A0"/>
                </a:solidFill>
                <a:latin typeface="Times New Roman"/>
                <a:ea typeface="Times New Roman"/>
                <a:cs typeface="Times New Roman"/>
              </a:rPr>
              <a:t>القلب </a:t>
            </a:r>
            <a:r>
              <a:rPr lang="ar-IQ" sz="2400" dirty="0">
                <a:solidFill>
                  <a:srgbClr val="7030A0"/>
                </a:solidFill>
                <a:latin typeface="Times New Roman"/>
                <a:ea typeface="Times New Roman"/>
                <a:cs typeface="Times New Roman"/>
              </a:rPr>
              <a:t>الاسود </a:t>
            </a:r>
            <a:r>
              <a:rPr lang="en-US" sz="2400" dirty="0">
                <a:solidFill>
                  <a:srgbClr val="7030A0"/>
                </a:solidFill>
                <a:latin typeface="Times New Roman"/>
                <a:ea typeface="Times New Roman"/>
                <a:cs typeface="Times New Roman"/>
              </a:rPr>
              <a:t>Black </a:t>
            </a:r>
            <a:r>
              <a:rPr lang="en-US" sz="2400" dirty="0" smtClean="0">
                <a:solidFill>
                  <a:srgbClr val="7030A0"/>
                </a:solidFill>
                <a:latin typeface="Times New Roman"/>
                <a:ea typeface="Times New Roman"/>
                <a:cs typeface="Times New Roman"/>
              </a:rPr>
              <a:t>heart</a:t>
            </a:r>
            <a:r>
              <a:rPr lang="ar-IQ" sz="2400" dirty="0" smtClean="0">
                <a:solidFill>
                  <a:srgbClr val="7030A0"/>
                </a:solidFill>
                <a:latin typeface="Times New Roman"/>
                <a:ea typeface="Times New Roman"/>
              </a:rPr>
              <a:t>: </a:t>
            </a:r>
            <a:endParaRPr lang="ar-IQ" sz="2400" dirty="0" smtClean="0">
              <a:solidFill>
                <a:srgbClr val="7030A0"/>
              </a:solidFill>
              <a:latin typeface="Times New Roman"/>
              <a:ea typeface="Times New Roman"/>
            </a:endParaRPr>
          </a:p>
          <a:p>
            <a:pPr marR="0" algn="just" rtl="1">
              <a:lnSpc>
                <a:spcPct val="115000"/>
              </a:lnSpc>
              <a:spcBef>
                <a:spcPts val="0"/>
              </a:spcBef>
              <a:spcAft>
                <a:spcPts val="0"/>
              </a:spcAft>
              <a:buClr>
                <a:srgbClr val="FF3399"/>
              </a:buClr>
              <a:buFont typeface="Wingdings"/>
              <a:buChar char="§"/>
            </a:pPr>
            <a:r>
              <a:rPr lang="ar-IQ" sz="2400" dirty="0" smtClean="0">
                <a:latin typeface="Times New Roman"/>
                <a:ea typeface="Times New Roman"/>
                <a:cs typeface="Times New Roman"/>
              </a:rPr>
              <a:t>مرض </a:t>
            </a:r>
            <a:r>
              <a:rPr lang="ar-IQ" sz="2400" dirty="0">
                <a:latin typeface="Times New Roman"/>
                <a:ea typeface="Times New Roman"/>
                <a:cs typeface="Times New Roman"/>
              </a:rPr>
              <a:t>فسيولوجي سببه نقص </a:t>
            </a:r>
            <a:r>
              <a:rPr lang="ar-IQ" sz="2400" dirty="0" smtClean="0">
                <a:latin typeface="Times New Roman"/>
                <a:ea typeface="Times New Roman"/>
                <a:cs typeface="Times New Roman"/>
              </a:rPr>
              <a:t>الكالسيوم،</a:t>
            </a:r>
          </a:p>
          <a:p>
            <a:pPr marR="0" algn="just" rtl="1">
              <a:lnSpc>
                <a:spcPct val="115000"/>
              </a:lnSpc>
              <a:spcBef>
                <a:spcPts val="0"/>
              </a:spcBef>
              <a:spcAft>
                <a:spcPts val="0"/>
              </a:spcAft>
              <a:buClr>
                <a:srgbClr val="FF3399"/>
              </a:buClr>
              <a:buFont typeface="Wingdings"/>
              <a:buChar char="§"/>
            </a:pPr>
            <a:r>
              <a:rPr lang="ar-IQ" sz="2400" dirty="0" smtClean="0">
                <a:latin typeface="Times New Roman"/>
                <a:ea typeface="Times New Roman"/>
                <a:cs typeface="Times New Roman"/>
              </a:rPr>
              <a:t> اعراضه </a:t>
            </a:r>
            <a:r>
              <a:rPr lang="ar-IQ" sz="2400" dirty="0">
                <a:latin typeface="Times New Roman"/>
                <a:ea typeface="Times New Roman"/>
                <a:cs typeface="Times New Roman"/>
              </a:rPr>
              <a:t>اسوداد قمم الاوراق الداخلية (القلبية) يعالج برش نترات او كلوريد الكالسيوم </a:t>
            </a:r>
            <a:r>
              <a:rPr lang="ar-IQ" sz="2400" dirty="0" smtClean="0">
                <a:latin typeface="Times New Roman"/>
                <a:ea typeface="Times New Roman"/>
                <a:cs typeface="Times New Roman"/>
              </a:rPr>
              <a:t>.</a:t>
            </a:r>
            <a:endParaRPr lang="en-US" sz="2400" dirty="0">
              <a:latin typeface="Times New Roman"/>
              <a:ea typeface="Times New Roman"/>
            </a:endParaRPr>
          </a:p>
          <a:p>
            <a:pPr marL="0" marR="0" indent="0" algn="just" rtl="1">
              <a:lnSpc>
                <a:spcPct val="115000"/>
              </a:lnSpc>
              <a:spcBef>
                <a:spcPts val="0"/>
              </a:spcBef>
              <a:spcAft>
                <a:spcPts val="0"/>
              </a:spcAft>
              <a:buClr>
                <a:srgbClr val="FF3399"/>
              </a:buClr>
              <a:buNone/>
            </a:pPr>
            <a:r>
              <a:rPr lang="ar-IQ" sz="2400" dirty="0" smtClean="0">
                <a:solidFill>
                  <a:srgbClr val="7030A0"/>
                </a:solidFill>
                <a:latin typeface="Times New Roman"/>
                <a:ea typeface="Times New Roman"/>
                <a:cs typeface="Times New Roman"/>
              </a:rPr>
              <a:t> 2- تشقق اعناق الاوراق </a:t>
            </a:r>
            <a:r>
              <a:rPr lang="en-US" sz="2400" dirty="0" smtClean="0">
                <a:solidFill>
                  <a:srgbClr val="7030A0"/>
                </a:solidFill>
                <a:latin typeface="Times New Roman"/>
                <a:ea typeface="Times New Roman"/>
                <a:cs typeface="Times New Roman"/>
              </a:rPr>
              <a:t>Cracked stem or brown checking</a:t>
            </a:r>
            <a:r>
              <a:rPr lang="ar-IQ" sz="2400" dirty="0" smtClean="0">
                <a:solidFill>
                  <a:srgbClr val="7030A0"/>
                </a:solidFill>
                <a:latin typeface="Times New Roman"/>
                <a:ea typeface="Times New Roman"/>
              </a:rPr>
              <a:t>: </a:t>
            </a:r>
          </a:p>
          <a:p>
            <a:pPr marR="0" algn="just" rtl="1">
              <a:lnSpc>
                <a:spcPct val="115000"/>
              </a:lnSpc>
              <a:spcBef>
                <a:spcPts val="0"/>
              </a:spcBef>
              <a:spcAft>
                <a:spcPts val="0"/>
              </a:spcAft>
              <a:buClr>
                <a:srgbClr val="FF3399"/>
              </a:buClr>
              <a:buFont typeface="Wingdings"/>
              <a:buChar char="§"/>
            </a:pPr>
            <a:r>
              <a:rPr lang="ar-IQ" sz="2400" dirty="0" smtClean="0">
                <a:latin typeface="Times New Roman"/>
                <a:ea typeface="Times New Roman"/>
                <a:cs typeface="Times New Roman"/>
              </a:rPr>
              <a:t>مرض </a:t>
            </a:r>
            <a:r>
              <a:rPr lang="ar-IQ" sz="2400" dirty="0">
                <a:latin typeface="Times New Roman"/>
                <a:ea typeface="Times New Roman"/>
                <a:cs typeface="Times New Roman"/>
              </a:rPr>
              <a:t>فسيولوجي سببه نقص البورون ومن علاماته تبرقش حافات الاوراق باللون البني ثم يصل الى الاعناق ويسبب كسرها وتظهر شقوق عرضية على السطح الخارجي للاعناق وتتلون الانسجة المحيطة بالشقوق باللون البني وكذلك في الجذور العرضية يعالج باضافة البورون الى التربة. </a:t>
            </a:r>
            <a:endParaRPr lang="ar-IQ" sz="2400" dirty="0" smtClean="0">
              <a:latin typeface="Times New Roman"/>
              <a:ea typeface="Times New Roman"/>
              <a:cs typeface="Times New Roman"/>
            </a:endParaRPr>
          </a:p>
          <a:p>
            <a:pPr marL="185738" marR="0" indent="-185738" algn="just" rtl="1">
              <a:lnSpc>
                <a:spcPct val="115000"/>
              </a:lnSpc>
              <a:spcBef>
                <a:spcPts val="0"/>
              </a:spcBef>
              <a:spcAft>
                <a:spcPts val="0"/>
              </a:spcAft>
              <a:buClr>
                <a:srgbClr val="FF3399"/>
              </a:buClr>
              <a:buFont typeface="Wingdings"/>
              <a:buChar char="§"/>
            </a:pPr>
            <a:r>
              <a:rPr lang="ar-IQ" sz="2400" dirty="0" smtClean="0">
                <a:latin typeface="Times New Roman"/>
                <a:ea typeface="Times New Roman"/>
                <a:cs typeface="Times New Roman"/>
              </a:rPr>
              <a:t>وقد </a:t>
            </a:r>
            <a:r>
              <a:rPr lang="ar-IQ" sz="2400" dirty="0">
                <a:latin typeface="Times New Roman"/>
                <a:ea typeface="Times New Roman"/>
                <a:cs typeface="Times New Roman"/>
              </a:rPr>
              <a:t>وجد ان اضافة 2,5 كغم من البوراكس </a:t>
            </a:r>
            <a:r>
              <a:rPr lang="en-US" sz="2400" dirty="0">
                <a:latin typeface="Times New Roman"/>
                <a:ea typeface="Times New Roman"/>
                <a:cs typeface="Times New Roman"/>
              </a:rPr>
              <a:t>Borax</a:t>
            </a:r>
            <a:r>
              <a:rPr lang="ar-IQ" sz="2400" dirty="0">
                <a:latin typeface="Times New Roman"/>
                <a:ea typeface="Times New Roman"/>
                <a:cs typeface="Times New Roman"/>
              </a:rPr>
              <a:t> للدونم فعالة جدا في منع الاصابة بالمرض وزيادة الحاصل وتحسين نوعيته مقارنة باضافة 7,5 كغم دونم</a:t>
            </a:r>
            <a:r>
              <a:rPr lang="ar-IQ" sz="2400" baseline="30000" dirty="0">
                <a:latin typeface="Times New Roman"/>
                <a:ea typeface="Times New Roman"/>
                <a:cs typeface="Times New Roman"/>
              </a:rPr>
              <a:t>-1</a:t>
            </a:r>
            <a:r>
              <a:rPr lang="ar-IQ" sz="2400" dirty="0" smtClean="0">
                <a:latin typeface="Times New Roman"/>
                <a:ea typeface="Times New Roman"/>
                <a:cs typeface="Times New Roman"/>
              </a:rPr>
              <a:t>.</a:t>
            </a:r>
          </a:p>
          <a:p>
            <a:pPr marL="185738" marR="0" indent="-185738" algn="just" rtl="1">
              <a:lnSpc>
                <a:spcPct val="115000"/>
              </a:lnSpc>
              <a:spcBef>
                <a:spcPts val="0"/>
              </a:spcBef>
              <a:spcAft>
                <a:spcPts val="0"/>
              </a:spcAft>
              <a:buClr>
                <a:srgbClr val="FF3399"/>
              </a:buClr>
              <a:buFont typeface="Wingdings"/>
              <a:buChar char="§"/>
            </a:pPr>
            <a:r>
              <a:rPr lang="ar-IQ" sz="2400" dirty="0" smtClean="0">
                <a:effectLst/>
                <a:latin typeface="Times New Roman"/>
                <a:ea typeface="Times New Roman"/>
                <a:cs typeface="Times New Roman"/>
              </a:rPr>
              <a:t>........................................... يتبع</a:t>
            </a:r>
            <a:endParaRPr lang="en-US" sz="2400" dirty="0">
              <a:effectLst/>
              <a:latin typeface="Times New Roman"/>
              <a:ea typeface="Times New Roman"/>
            </a:endParaRPr>
          </a:p>
        </p:txBody>
      </p:sp>
    </p:spTree>
    <p:extLst>
      <p:ext uri="{BB962C8B-B14F-4D97-AF65-F5344CB8AC3E}">
        <p14:creationId xmlns:p14="http://schemas.microsoft.com/office/powerpoint/2010/main" val="4219807348"/>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304800"/>
            <a:ext cx="8610600" cy="6248400"/>
          </a:xfrm>
        </p:spPr>
        <p:txBody>
          <a:bodyPr>
            <a:normAutofit fontScale="92500"/>
          </a:bodyPr>
          <a:lstStyle/>
          <a:p>
            <a:pPr marL="0" marR="0" indent="0" algn="just" rtl="1">
              <a:lnSpc>
                <a:spcPct val="115000"/>
              </a:lnSpc>
              <a:spcBef>
                <a:spcPts val="0"/>
              </a:spcBef>
              <a:spcAft>
                <a:spcPts val="0"/>
              </a:spcAft>
              <a:buNone/>
            </a:pPr>
            <a:endParaRPr lang="ar-IQ" sz="2400" b="1" dirty="0" smtClean="0">
              <a:solidFill>
                <a:srgbClr val="FF0000"/>
              </a:solidFill>
              <a:latin typeface="Times New Roman"/>
              <a:ea typeface="Times New Roman"/>
              <a:cs typeface="Times New Roman"/>
            </a:endParaRPr>
          </a:p>
          <a:p>
            <a:pPr marR="0" algn="just" rtl="1">
              <a:lnSpc>
                <a:spcPct val="115000"/>
              </a:lnSpc>
              <a:spcBef>
                <a:spcPts val="0"/>
              </a:spcBef>
              <a:spcAft>
                <a:spcPts val="0"/>
              </a:spcAft>
              <a:buFont typeface="Wingdings" panose="05000000000000000000" pitchFamily="2" charset="2"/>
              <a:buChar char="q"/>
            </a:pPr>
            <a:r>
              <a:rPr lang="ar-IQ" sz="2400" b="1" dirty="0" smtClean="0">
                <a:solidFill>
                  <a:srgbClr val="FF0000"/>
                </a:solidFill>
                <a:latin typeface="Times New Roman"/>
                <a:ea typeface="Times New Roman"/>
                <a:cs typeface="Times New Roman"/>
              </a:rPr>
              <a:t>المعدنوس </a:t>
            </a:r>
            <a:r>
              <a:rPr lang="en-US" sz="2400" b="1" dirty="0">
                <a:solidFill>
                  <a:srgbClr val="FF0000"/>
                </a:solidFill>
                <a:latin typeface="Times New Roman"/>
                <a:ea typeface="Times New Roman"/>
                <a:cs typeface="Times New Roman"/>
              </a:rPr>
              <a:t>Parsley</a:t>
            </a:r>
            <a:endParaRPr lang="en-US" sz="2400" dirty="0">
              <a:solidFill>
                <a:srgbClr val="FF0000"/>
              </a:solidFill>
              <a:latin typeface="Times New Roman"/>
              <a:ea typeface="Times New Roman"/>
            </a:endParaRPr>
          </a:p>
          <a:p>
            <a:pPr marL="0" marR="0" indent="0" algn="just" rtl="1">
              <a:lnSpc>
                <a:spcPct val="115000"/>
              </a:lnSpc>
              <a:spcBef>
                <a:spcPts val="0"/>
              </a:spcBef>
              <a:spcAft>
                <a:spcPts val="0"/>
              </a:spcAft>
              <a:buNone/>
            </a:pPr>
            <a:r>
              <a:rPr lang="en-US" sz="2400" b="1" i="1" dirty="0">
                <a:solidFill>
                  <a:srgbClr val="FF0000"/>
                </a:solidFill>
                <a:latin typeface="Times New Roman"/>
                <a:ea typeface="Times New Roman"/>
                <a:cs typeface="Times New Roman"/>
              </a:rPr>
              <a:t>Petroselinum </a:t>
            </a:r>
            <a:r>
              <a:rPr lang="en-US" sz="2400" b="1" i="1" dirty="0" err="1">
                <a:solidFill>
                  <a:srgbClr val="FF0000"/>
                </a:solidFill>
                <a:latin typeface="Times New Roman"/>
                <a:ea typeface="Times New Roman"/>
                <a:cs typeface="Times New Roman"/>
              </a:rPr>
              <a:t>hortense</a:t>
            </a:r>
            <a:r>
              <a:rPr lang="en-US" sz="2400" b="1" i="1" dirty="0">
                <a:solidFill>
                  <a:srgbClr val="FF0000"/>
                </a:solidFill>
                <a:latin typeface="Times New Roman"/>
                <a:ea typeface="Times New Roman"/>
                <a:cs typeface="Times New Roman"/>
              </a:rPr>
              <a:t>, </a:t>
            </a:r>
            <a:r>
              <a:rPr lang="en-US" sz="2400" b="1" i="1" dirty="0" err="1">
                <a:solidFill>
                  <a:srgbClr val="FF0000"/>
                </a:solidFill>
                <a:latin typeface="Times New Roman"/>
                <a:ea typeface="Times New Roman"/>
                <a:cs typeface="Times New Roman"/>
              </a:rPr>
              <a:t>Hoffm</a:t>
            </a:r>
            <a:r>
              <a:rPr lang="en-US" sz="2400" b="1" i="1" dirty="0">
                <a:solidFill>
                  <a:srgbClr val="FF0000"/>
                </a:solidFill>
                <a:latin typeface="Times New Roman"/>
                <a:ea typeface="Times New Roman"/>
                <a:cs typeface="Times New Roman"/>
              </a:rPr>
              <a:t>.</a:t>
            </a:r>
            <a:endParaRPr lang="en-US" sz="2400" dirty="0">
              <a:solidFill>
                <a:srgbClr val="FF0000"/>
              </a:solidFill>
              <a:latin typeface="Times New Roman"/>
              <a:ea typeface="Times New Roman"/>
            </a:endParaRPr>
          </a:p>
          <a:p>
            <a:pPr algn="just" rtl="1">
              <a:buFont typeface="Wingdings"/>
              <a:buChar char="§"/>
            </a:pPr>
            <a:r>
              <a:rPr lang="ar-IQ" sz="2400" dirty="0" smtClean="0">
                <a:ea typeface="Times New Roman"/>
                <a:cs typeface="Times New Roman"/>
              </a:rPr>
              <a:t>المعدنوس </a:t>
            </a:r>
            <a:r>
              <a:rPr lang="ar-IQ" sz="2400" dirty="0">
                <a:ea typeface="Times New Roman"/>
                <a:cs typeface="Times New Roman"/>
              </a:rPr>
              <a:t>محصول ثانوي يمتاز بقيمته الغذائية والطبية,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فهو </a:t>
            </a:r>
            <a:r>
              <a:rPr lang="ar-IQ" sz="2400" dirty="0">
                <a:ea typeface="Times New Roman"/>
                <a:cs typeface="Times New Roman"/>
              </a:rPr>
              <a:t>غني بفيتامين </a:t>
            </a:r>
            <a:r>
              <a:rPr lang="en-US" sz="2400" dirty="0">
                <a:latin typeface="Times New Roman"/>
                <a:ea typeface="Times New Roman"/>
              </a:rPr>
              <a:t>C </a:t>
            </a:r>
            <a:r>
              <a:rPr lang="ar-IQ" sz="2400" dirty="0">
                <a:latin typeface="Times New Roman"/>
                <a:ea typeface="Times New Roman"/>
              </a:rPr>
              <a:t> الا انه لايعد مهما من ناحية تجهيز الجسم به لانه يستهلك بكميات قليلة. يحتوي وزن معين منه على اربعة اصناف وزن معين من البرتقال من هذا الفيتامين.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وهو </a:t>
            </a:r>
            <a:r>
              <a:rPr lang="ar-IQ" sz="2400" dirty="0">
                <a:latin typeface="Times New Roman"/>
                <a:ea typeface="Times New Roman"/>
              </a:rPr>
              <a:t>ايضا غني جدا بفيتامين </a:t>
            </a:r>
            <a:r>
              <a:rPr lang="en-US" sz="2400" dirty="0">
                <a:latin typeface="Times New Roman"/>
                <a:ea typeface="Times New Roman"/>
              </a:rPr>
              <a:t>A </a:t>
            </a:r>
            <a:r>
              <a:rPr lang="ar-IQ" sz="2400" dirty="0">
                <a:latin typeface="Times New Roman"/>
                <a:ea typeface="Times New Roman"/>
              </a:rPr>
              <a:t>والحديد والكالسيوم, بالاضافة  على احتوائه على الزيوت العطرية الطيارة التي تكسبه الطعم والرائحة المميزتين, ولهذه الزيوت اهمية طبية خاصة.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يستعمل </a:t>
            </a:r>
            <a:r>
              <a:rPr lang="ar-IQ" sz="2400" dirty="0">
                <a:latin typeface="Times New Roman"/>
                <a:ea typeface="Times New Roman"/>
              </a:rPr>
              <a:t>كخضرة مع وجبات الطعام كما يستعمل في السلاطة ويضاف الى بعض الاكلات لنكهته المميزة,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ويمكن </a:t>
            </a:r>
            <a:r>
              <a:rPr lang="ar-IQ" sz="2400" dirty="0">
                <a:latin typeface="Times New Roman"/>
                <a:ea typeface="Times New Roman"/>
              </a:rPr>
              <a:t>استخراج الزيت منه, كما يمكن تجفيف اوراقه واستعمالها كنكهة إذ تخزن في علبة محكمة معتمة, واذا فقدت الاوراق لونها تفقد نكهتها.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يمكن </a:t>
            </a:r>
            <a:r>
              <a:rPr lang="ar-IQ" sz="2400" dirty="0">
                <a:latin typeface="Times New Roman"/>
                <a:ea typeface="Times New Roman"/>
              </a:rPr>
              <a:t>استعمال المعدنوس الذي يكون جذورا متدرنة كخضر ايضا. </a:t>
            </a:r>
            <a:endParaRPr lang="ar-IQ" sz="2400" dirty="0" smtClean="0">
              <a:latin typeface="Times New Roman"/>
              <a:ea typeface="Times New Roman"/>
            </a:endParaRPr>
          </a:p>
          <a:p>
            <a:pPr algn="just" rtl="1">
              <a:buFont typeface="Wingdings"/>
              <a:buChar char="§"/>
            </a:pPr>
            <a:r>
              <a:rPr lang="ar-IQ" sz="2400" dirty="0" smtClean="0">
                <a:latin typeface="Times New Roman"/>
                <a:ea typeface="Times New Roman"/>
              </a:rPr>
              <a:t>موطنه </a:t>
            </a:r>
            <a:r>
              <a:rPr lang="ar-IQ" sz="2400" dirty="0">
                <a:latin typeface="Times New Roman"/>
                <a:ea typeface="Times New Roman"/>
              </a:rPr>
              <a:t>حوض البحر الابيض المتوسط, إذ وجد مزروعا قبل اكثر من 2000 سنة</a:t>
            </a:r>
            <a:r>
              <a:rPr lang="ar-IQ" sz="2400" dirty="0" smtClean="0">
                <a:latin typeface="Times New Roman"/>
                <a:ea typeface="Times New Roman"/>
              </a:rPr>
              <a:t>.</a:t>
            </a:r>
          </a:p>
          <a:p>
            <a:pPr algn="just" rtl="1">
              <a:buFont typeface="Wingdings"/>
              <a:buChar char="§"/>
            </a:pPr>
            <a:r>
              <a:rPr lang="ar-IQ" sz="2400" dirty="0" smtClean="0">
                <a:latin typeface="Times New Roman"/>
                <a:ea typeface="Times New Roman"/>
              </a:rPr>
              <a:t>............. يتبع</a:t>
            </a:r>
            <a:endParaRPr lang="ar-IQ" sz="2400" dirty="0" smtClean="0">
              <a:latin typeface="Times New Roman"/>
              <a:ea typeface="Times New Roman"/>
            </a:endParaRPr>
          </a:p>
          <a:p>
            <a:pPr algn="just" rtl="1">
              <a:buFont typeface="Wingdings"/>
              <a:buChar char="§"/>
            </a:pPr>
            <a:endParaRPr lang="en-US" sz="2400" dirty="0"/>
          </a:p>
        </p:txBody>
      </p:sp>
    </p:spTree>
    <p:extLst>
      <p:ext uri="{BB962C8B-B14F-4D97-AF65-F5344CB8AC3E}">
        <p14:creationId xmlns:p14="http://schemas.microsoft.com/office/powerpoint/2010/main" val="2770283573"/>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Autofit/>
          </a:bodyPr>
          <a:lstStyle/>
          <a:p>
            <a:pPr lvl="0" algn="just" rtl="1">
              <a:spcBef>
                <a:spcPts val="0"/>
              </a:spcBef>
              <a:buFont typeface="Wingdings" panose="05000000000000000000" pitchFamily="2" charset="2"/>
              <a:buChar char="Ø"/>
              <a:tabLst>
                <a:tab pos="498475" algn="l"/>
              </a:tabLst>
            </a:pPr>
            <a:r>
              <a:rPr lang="ar-IQ" sz="2400" b="1" dirty="0">
                <a:solidFill>
                  <a:srgbClr val="C00000"/>
                </a:solidFill>
                <a:latin typeface="Times New Roman"/>
                <a:ea typeface="Times New Roman"/>
                <a:cs typeface="Times New Roman"/>
              </a:rPr>
              <a:t>المناخ</a:t>
            </a:r>
            <a:endParaRPr lang="en-US" sz="2400" dirty="0">
              <a:solidFill>
                <a:srgbClr val="C00000"/>
              </a:solidFill>
              <a:latin typeface="Times New Roman"/>
              <a:ea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يحتاج </a:t>
            </a:r>
            <a:r>
              <a:rPr lang="ar-IQ" sz="2400" dirty="0">
                <a:latin typeface="Times New Roman"/>
                <a:ea typeface="Times New Roman"/>
                <a:cs typeface="Times New Roman"/>
              </a:rPr>
              <a:t>الى جو معتدل يميل الى البرودة ولا يتحمل الصقيع اوالحرارة العالية التي تؤثر بشدة في نموه, وفي بعض المناطق قد يتطلب ظلا خفيفا. </a:t>
            </a:r>
            <a:endParaRPr lang="ar-IQ" sz="2400" dirty="0" smtClean="0">
              <a:latin typeface="Times New Roman"/>
              <a:ea typeface="Times New Roman"/>
              <a:cs typeface="Times New Roman"/>
            </a:endParaRPr>
          </a:p>
          <a:p>
            <a:pPr marL="0" marR="0" indent="0" algn="just" rtl="1">
              <a:spcBef>
                <a:spcPts val="0"/>
              </a:spcBef>
              <a:spcAft>
                <a:spcPts val="0"/>
              </a:spcAft>
              <a:buNone/>
            </a:pP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يعد </a:t>
            </a:r>
            <a:r>
              <a:rPr lang="ar-IQ" sz="2400" dirty="0">
                <a:latin typeface="Times New Roman"/>
                <a:ea typeface="Times New Roman"/>
                <a:cs typeface="Times New Roman"/>
              </a:rPr>
              <a:t>المعدنوس من نباتات النهار الطويل الا ان معظم اصنافه متكيفة لظروف النهار القصير. </a:t>
            </a:r>
            <a:endParaRPr lang="ar-IQ" sz="2400" dirty="0" smtClean="0">
              <a:latin typeface="Times New Roman"/>
              <a:ea typeface="Times New Roman"/>
              <a:cs typeface="Times New Roman"/>
            </a:endParaRPr>
          </a:p>
          <a:p>
            <a:pPr marL="0" marR="0" indent="0" algn="just" rtl="1">
              <a:spcBef>
                <a:spcPts val="0"/>
              </a:spcBef>
              <a:spcAft>
                <a:spcPts val="0"/>
              </a:spcAft>
              <a:buNone/>
            </a:pP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وتؤدي </a:t>
            </a:r>
            <a:r>
              <a:rPr lang="ar-IQ" sz="2400" dirty="0">
                <a:latin typeface="Times New Roman"/>
                <a:ea typeface="Times New Roman"/>
                <a:cs typeface="Times New Roman"/>
              </a:rPr>
              <a:t>الحرارة المرتفعة مع طول النهار الى سرعة الازهار وبالتالي انخفاض الحاصل كما ونوعا. </a:t>
            </a:r>
            <a:endParaRPr lang="en-US" sz="2400" dirty="0">
              <a:latin typeface="Times New Roman"/>
              <a:ea typeface="Times New Roman"/>
            </a:endParaRPr>
          </a:p>
          <a:p>
            <a:pPr marL="0" marR="0" indent="0" algn="just" rtl="1">
              <a:spcBef>
                <a:spcPts val="0"/>
              </a:spcBef>
              <a:spcAft>
                <a:spcPts val="0"/>
              </a:spcAft>
              <a:buNone/>
            </a:pPr>
            <a:r>
              <a:rPr lang="ar-IQ" sz="2400" dirty="0">
                <a:latin typeface="Times New Roman"/>
                <a:ea typeface="Times New Roman"/>
                <a:cs typeface="Times New Roman"/>
              </a:rPr>
              <a:t> </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123020068"/>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Autofit/>
          </a:bodyPr>
          <a:lstStyle/>
          <a:p>
            <a:pPr lvl="0" algn="just" rtl="1">
              <a:spcBef>
                <a:spcPts val="0"/>
              </a:spcBef>
              <a:buFont typeface="Wingdings" panose="05000000000000000000" pitchFamily="2" charset="2"/>
              <a:buChar char="Ø"/>
              <a:tabLst>
                <a:tab pos="498475" algn="l"/>
              </a:tabLst>
            </a:pPr>
            <a:r>
              <a:rPr lang="ar-IQ" sz="2400" b="1" dirty="0" smtClean="0">
                <a:solidFill>
                  <a:srgbClr val="C00000"/>
                </a:solidFill>
                <a:latin typeface="Times New Roman"/>
                <a:ea typeface="Times New Roman"/>
                <a:cs typeface="Times New Roman"/>
              </a:rPr>
              <a:t>التربة </a:t>
            </a:r>
            <a:r>
              <a:rPr lang="ar-IQ" sz="2400" b="1" dirty="0">
                <a:solidFill>
                  <a:srgbClr val="C00000"/>
                </a:solidFill>
                <a:latin typeface="Times New Roman"/>
                <a:ea typeface="Times New Roman"/>
                <a:cs typeface="Times New Roman"/>
              </a:rPr>
              <a:t>الملائمة</a:t>
            </a:r>
            <a:endParaRPr lang="en-US" sz="2400" dirty="0">
              <a:solidFill>
                <a:srgbClr val="C00000"/>
              </a:solidFill>
              <a:latin typeface="Times New Roman"/>
              <a:ea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تنجح </a:t>
            </a:r>
            <a:r>
              <a:rPr lang="ar-IQ" sz="2400" dirty="0">
                <a:latin typeface="Times New Roman"/>
                <a:ea typeface="Times New Roman"/>
                <a:cs typeface="Times New Roman"/>
              </a:rPr>
              <a:t>زراعة المعدنوس في الترب الغنية بمحتواها الغذائي والمفككة نوعا وقلما ينجح في الترب الطينية او الرملية.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وافضل </a:t>
            </a:r>
            <a:r>
              <a:rPr lang="ar-IQ" sz="2400" dirty="0">
                <a:latin typeface="Times New Roman"/>
                <a:ea typeface="Times New Roman"/>
                <a:cs typeface="Times New Roman"/>
              </a:rPr>
              <a:t>الترب هي المزيجية الخفيفة التي لا تتشقق عند جفافها.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وتعد </a:t>
            </a:r>
            <a:r>
              <a:rPr lang="ar-IQ" sz="2400" dirty="0">
                <a:latin typeface="Times New Roman"/>
                <a:ea typeface="Times New Roman"/>
                <a:cs typeface="Times New Roman"/>
              </a:rPr>
              <a:t>وفرة المياه بصورة منتظمة من العوامل المهمة لنجاح زراعته, إذ انه لا يتحمل العطش او الاضطرابات المائية وربما يعود ذلك الى ضعف تكوين مجموعه الجذري.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ولا </a:t>
            </a:r>
            <a:r>
              <a:rPr lang="ar-IQ" sz="2400" dirty="0">
                <a:latin typeface="Times New Roman"/>
                <a:ea typeface="Times New Roman"/>
                <a:cs typeface="Times New Roman"/>
              </a:rPr>
              <a:t>يتحمل النبات التربة الرديئة الصرف او الحامضية وغالبا مايقل نموه خلال الفترات الرطبة جدا,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ويجب </a:t>
            </a:r>
            <a:r>
              <a:rPr lang="ar-IQ" sz="2400" dirty="0">
                <a:latin typeface="Times New Roman"/>
                <a:ea typeface="Times New Roman"/>
                <a:cs typeface="Times New Roman"/>
              </a:rPr>
              <a:t>ان تكون درجة حموضة التربة 6.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يتكاثر </a:t>
            </a:r>
            <a:r>
              <a:rPr lang="ar-IQ" sz="2400" dirty="0">
                <a:latin typeface="Times New Roman"/>
                <a:ea typeface="Times New Roman"/>
                <a:cs typeface="Times New Roman"/>
              </a:rPr>
              <a:t>بالبذور التي تزرع للفترة من ايلول الى تشرين الاول. </a:t>
            </a:r>
            <a:endParaRPr lang="ar-IQ" sz="2400" dirty="0" smtClean="0">
              <a:latin typeface="Times New Roman"/>
              <a:ea typeface="Times New Roman"/>
              <a:cs typeface="Times New Roman"/>
            </a:endParaRPr>
          </a:p>
          <a:p>
            <a:pPr marR="0" algn="just" rtl="1">
              <a:spcBef>
                <a:spcPts val="0"/>
              </a:spcBef>
              <a:spcAft>
                <a:spcPts val="0"/>
              </a:spcAft>
              <a:buFont typeface="Wingdings"/>
              <a:buChar char="§"/>
            </a:pPr>
            <a:r>
              <a:rPr lang="ar-IQ" sz="2400" dirty="0" smtClean="0">
                <a:latin typeface="Times New Roman"/>
                <a:ea typeface="Times New Roman"/>
                <a:cs typeface="Times New Roman"/>
              </a:rPr>
              <a:t>يحتاج </a:t>
            </a:r>
            <a:r>
              <a:rPr lang="ar-IQ" sz="2400" dirty="0">
                <a:latin typeface="Times New Roman"/>
                <a:ea typeface="Times New Roman"/>
                <a:cs typeface="Times New Roman"/>
              </a:rPr>
              <a:t>الدونم 3كغم. </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285985487"/>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lvl="0" algn="just" rtl="1">
              <a:lnSpc>
                <a:spcPct val="115000"/>
              </a:lnSpc>
              <a:spcBef>
                <a:spcPts val="0"/>
              </a:spcBef>
              <a:buFont typeface="Wingdings" panose="05000000000000000000" pitchFamily="2" charset="2"/>
              <a:buChar char="Ø"/>
              <a:tabLst>
                <a:tab pos="498475" algn="l"/>
              </a:tabLst>
            </a:pPr>
            <a:r>
              <a:rPr lang="ar-IQ" sz="2400" b="1" dirty="0">
                <a:solidFill>
                  <a:srgbClr val="C00000"/>
                </a:solidFill>
                <a:latin typeface="Times New Roman"/>
                <a:ea typeface="Times New Roman"/>
                <a:cs typeface="Times New Roman"/>
              </a:rPr>
              <a:t>طريقة الزراعة, التسميد, الري, العزق, الخف</a:t>
            </a:r>
            <a:endParaRPr lang="en-US" sz="2400" dirty="0">
              <a:solidFill>
                <a:srgbClr val="C00000"/>
              </a:solidFill>
              <a:latin typeface="Times New Roman"/>
              <a:ea typeface="Times New Roman"/>
            </a:endParaRPr>
          </a:p>
          <a:p>
            <a:pPr algn="just" rtl="1">
              <a:buFont typeface="Wingdings"/>
              <a:buChar char="§"/>
            </a:pPr>
            <a:r>
              <a:rPr lang="ar-IQ" sz="2400" dirty="0" smtClean="0">
                <a:ea typeface="Times New Roman"/>
                <a:cs typeface="Times New Roman"/>
              </a:rPr>
              <a:t>ان </a:t>
            </a:r>
            <a:r>
              <a:rPr lang="ar-IQ" sz="2400" dirty="0">
                <a:ea typeface="Times New Roman"/>
                <a:cs typeface="Times New Roman"/>
              </a:rPr>
              <a:t>بذور المعدنوس صغيرة وانباتها بطئ, </a:t>
            </a:r>
            <a:r>
              <a:rPr lang="ar-IQ" sz="2400" dirty="0" smtClean="0">
                <a:ea typeface="Times New Roman"/>
                <a:cs typeface="Times New Roman"/>
              </a:rPr>
              <a:t>ويساعد </a:t>
            </a:r>
            <a:r>
              <a:rPr lang="ar-IQ" sz="2400" dirty="0">
                <a:ea typeface="Times New Roman"/>
                <a:cs typeface="Times New Roman"/>
              </a:rPr>
              <a:t>نقع البذور لمدة 24 ساعة على الاسراع في إنباتها. </a:t>
            </a:r>
            <a:endParaRPr lang="ar-IQ" sz="2400" dirty="0" smtClean="0">
              <a:ea typeface="Times New Roman"/>
              <a:cs typeface="Times New Roman"/>
            </a:endParaRPr>
          </a:p>
          <a:p>
            <a:pPr marL="0" indent="0" algn="just" rtl="1">
              <a:buNone/>
            </a:pP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ان </a:t>
            </a:r>
            <a:r>
              <a:rPr lang="ar-IQ" sz="2400" dirty="0">
                <a:ea typeface="Times New Roman"/>
                <a:cs typeface="Times New Roman"/>
              </a:rPr>
              <a:t>النباتات الصغيرة العمر والحجم الرهيفة تتطلب الوقاية والسقي المتكرر لتجنب فقدانها نتيجة الجفاف, </a:t>
            </a:r>
            <a:endParaRPr lang="ar-IQ" sz="2400" dirty="0" smtClean="0">
              <a:ea typeface="Times New Roman"/>
              <a:cs typeface="Times New Roman"/>
            </a:endParaRPr>
          </a:p>
          <a:p>
            <a:pPr marL="0" indent="0" algn="just" rtl="1">
              <a:buNone/>
            </a:pP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وعندما </a:t>
            </a:r>
            <a:r>
              <a:rPr lang="ar-IQ" sz="2400" dirty="0">
                <a:ea typeface="Times New Roman"/>
                <a:cs typeface="Times New Roman"/>
              </a:rPr>
              <a:t>تنمو النباتات وتثبت نفسها فإنها تكون مقاومة للبرودة اكثر من الحرارة. </a:t>
            </a: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ونظرا </a:t>
            </a:r>
            <a:r>
              <a:rPr lang="ar-IQ" sz="2400" dirty="0">
                <a:ea typeface="Times New Roman"/>
                <a:cs typeface="Times New Roman"/>
              </a:rPr>
              <a:t>لطبيعة النباتات الضعيفة عندما تكون صغيرة فإنها غالبا ماتزرع في الاحواض الباردة او المدفئة او البيوت الزجاجية ثم تشتل في الحقل الذي يكون معدا″ من حراثة وتنعيم على مروز المسافة بينها 40سم وبين النباتات 15سم. </a:t>
            </a:r>
            <a:endParaRPr lang="ar-IQ" sz="2400" dirty="0" smtClean="0">
              <a:ea typeface="Times New Roman"/>
              <a:cs typeface="Times New Roman"/>
            </a:endParaRPr>
          </a:p>
          <a:p>
            <a:pPr marL="0" indent="0" algn="just" rtl="1">
              <a:buNone/>
            </a:pPr>
            <a:endParaRPr lang="ar-IQ" sz="2400" dirty="0" smtClean="0">
              <a:ea typeface="Times New Roman"/>
              <a:cs typeface="Times New Roman"/>
            </a:endParaRPr>
          </a:p>
          <a:p>
            <a:pPr algn="just" rtl="1">
              <a:buFont typeface="Wingdings"/>
              <a:buChar char="§"/>
            </a:pPr>
            <a:r>
              <a:rPr lang="ar-IQ" sz="2400" dirty="0" smtClean="0">
                <a:ea typeface="Times New Roman"/>
                <a:cs typeface="Times New Roman"/>
              </a:rPr>
              <a:t>في </a:t>
            </a:r>
            <a:r>
              <a:rPr lang="ar-IQ" sz="2400" dirty="0">
                <a:ea typeface="Times New Roman"/>
                <a:cs typeface="Times New Roman"/>
              </a:rPr>
              <a:t>العراق ثنثر البذور في الواح صغيرة بعد تحضير التربة. </a:t>
            </a:r>
            <a:endParaRPr lang="en-US" sz="2400" dirty="0"/>
          </a:p>
        </p:txBody>
      </p:sp>
    </p:spTree>
    <p:extLst>
      <p:ext uri="{BB962C8B-B14F-4D97-AF65-F5344CB8AC3E}">
        <p14:creationId xmlns:p14="http://schemas.microsoft.com/office/powerpoint/2010/main" val="2995743945"/>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تسمد </a:t>
            </a:r>
            <a:r>
              <a:rPr lang="ar-IQ" sz="2400" dirty="0">
                <a:latin typeface="Times New Roman"/>
                <a:ea typeface="Times New Roman"/>
                <a:cs typeface="Times New Roman"/>
              </a:rPr>
              <a:t>النباتات بإضافة 10 م</a:t>
            </a:r>
            <a:r>
              <a:rPr lang="ar-IQ" sz="2400" baseline="30000" dirty="0">
                <a:latin typeface="Times New Roman"/>
                <a:ea typeface="Times New Roman"/>
                <a:cs typeface="Times New Roman"/>
              </a:rPr>
              <a:t>3</a:t>
            </a:r>
            <a:r>
              <a:rPr lang="ar-IQ" sz="2400" dirty="0">
                <a:latin typeface="Times New Roman"/>
                <a:ea typeface="Times New Roman"/>
                <a:cs typeface="Times New Roman"/>
              </a:rPr>
              <a:t> دونم</a:t>
            </a:r>
            <a:r>
              <a:rPr lang="ar-IQ" sz="2400" baseline="30000" dirty="0">
                <a:latin typeface="Times New Roman"/>
                <a:ea typeface="Times New Roman"/>
                <a:cs typeface="Times New Roman"/>
              </a:rPr>
              <a:t>-1</a:t>
            </a:r>
            <a:r>
              <a:rPr lang="ar-IQ" sz="2400" dirty="0">
                <a:latin typeface="Times New Roman"/>
                <a:ea typeface="Times New Roman"/>
                <a:cs typeface="Times New Roman"/>
              </a:rPr>
              <a:t> من السماد الحيواني عند تحضير الارض.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اما </a:t>
            </a:r>
            <a:r>
              <a:rPr lang="ar-IQ" sz="2400" dirty="0">
                <a:latin typeface="Times New Roman"/>
                <a:ea typeface="Times New Roman"/>
                <a:cs typeface="Times New Roman"/>
              </a:rPr>
              <a:t>الاسمدة الكيمياوية فتضاف قبل الزراعة بمعدل  60 كغم دونم</a:t>
            </a:r>
            <a:r>
              <a:rPr lang="ar-IQ" sz="2400" baseline="30000" dirty="0">
                <a:latin typeface="Times New Roman"/>
                <a:ea typeface="Times New Roman"/>
                <a:cs typeface="Times New Roman"/>
              </a:rPr>
              <a:t>-1</a:t>
            </a:r>
            <a:r>
              <a:rPr lang="ar-IQ" sz="2400" dirty="0">
                <a:latin typeface="Times New Roman"/>
                <a:ea typeface="Times New Roman"/>
                <a:cs typeface="Times New Roman"/>
              </a:rPr>
              <a:t>سوبر فوسفات ثلاثي و30 كغم نتروجين لتشجيع النمو الخضري.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يروى </a:t>
            </a:r>
            <a:r>
              <a:rPr lang="ar-IQ" sz="2400" dirty="0">
                <a:latin typeface="Times New Roman"/>
                <a:ea typeface="Times New Roman"/>
                <a:cs typeface="Times New Roman"/>
              </a:rPr>
              <a:t>الحقل بعد الزراعة مباشرة ثم يستمر الري بعد ذلك على فترات حسب الظروف الجوية والتربة وغيرها من العوامل.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يجب </a:t>
            </a:r>
            <a:r>
              <a:rPr lang="ar-IQ" sz="2400" dirty="0">
                <a:latin typeface="Times New Roman"/>
                <a:ea typeface="Times New Roman"/>
                <a:cs typeface="Times New Roman"/>
              </a:rPr>
              <a:t>ان تعزق النباتات سطحيا لكي لاتتضرر الجذور, وتجرى هذه العملية لازالة الادغال وتفكيك التربة.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تخف </a:t>
            </a:r>
            <a:r>
              <a:rPr lang="ar-IQ" sz="2400" dirty="0">
                <a:latin typeface="Times New Roman"/>
                <a:ea typeface="Times New Roman"/>
                <a:cs typeface="Times New Roman"/>
              </a:rPr>
              <a:t>النباتات على ابعاد 5سم, ولاتجرى هذه العملية اذا استعملت كمية تقاوي مناسبة في الزراعة. </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132313969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a:bodyPr>
          <a:lstStyle/>
          <a:p>
            <a:pPr marR="0" algn="just" rtl="1">
              <a:lnSpc>
                <a:spcPct val="115000"/>
              </a:lnSpc>
              <a:spcBef>
                <a:spcPts val="0"/>
              </a:spcBef>
              <a:spcAft>
                <a:spcPts val="0"/>
              </a:spcAft>
              <a:buFont typeface="Wingdings" panose="05000000000000000000" pitchFamily="2" charset="2"/>
              <a:buChar char="q"/>
              <a:tabLst>
                <a:tab pos="1102360" algn="l"/>
                <a:tab pos="2808605" algn="ctr"/>
              </a:tabLst>
            </a:pPr>
            <a:endParaRPr lang="ar-IQ" sz="2400" b="1" dirty="0" smtClean="0">
              <a:solidFill>
                <a:srgbClr val="FF0000"/>
              </a:solidFill>
              <a:latin typeface="Times New Roman"/>
              <a:ea typeface="Times New Roman"/>
              <a:cs typeface="Times New Roman"/>
            </a:endParaRPr>
          </a:p>
          <a:p>
            <a:pPr marR="0" algn="just" rtl="1">
              <a:lnSpc>
                <a:spcPct val="115000"/>
              </a:lnSpc>
              <a:spcBef>
                <a:spcPts val="0"/>
              </a:spcBef>
              <a:spcAft>
                <a:spcPts val="0"/>
              </a:spcAft>
              <a:buFont typeface="Wingdings" panose="05000000000000000000" pitchFamily="2" charset="2"/>
              <a:buChar char="q"/>
              <a:tabLst>
                <a:tab pos="1102360" algn="l"/>
                <a:tab pos="2808605" algn="ctr"/>
              </a:tabLst>
            </a:pPr>
            <a:r>
              <a:rPr lang="ar-IQ" sz="2400" b="1" dirty="0" smtClean="0">
                <a:solidFill>
                  <a:srgbClr val="FF0000"/>
                </a:solidFill>
                <a:latin typeface="Times New Roman"/>
                <a:ea typeface="Times New Roman"/>
                <a:cs typeface="Times New Roman"/>
              </a:rPr>
              <a:t>الكرفس </a:t>
            </a:r>
            <a:r>
              <a:rPr lang="en-US" sz="2400" b="1" dirty="0">
                <a:solidFill>
                  <a:srgbClr val="FF0000"/>
                </a:solidFill>
                <a:latin typeface="Times New Roman"/>
                <a:ea typeface="Times New Roman"/>
                <a:cs typeface="Times New Roman"/>
              </a:rPr>
              <a:t>Celery</a:t>
            </a:r>
            <a:endParaRPr lang="en-US" sz="2400" dirty="0">
              <a:solidFill>
                <a:srgbClr val="FF0000"/>
              </a:solidFill>
              <a:latin typeface="Times New Roman"/>
              <a:ea typeface="Times New Roman"/>
            </a:endParaRPr>
          </a:p>
          <a:p>
            <a:pPr marL="0" marR="0" indent="0" algn="just" rtl="1">
              <a:lnSpc>
                <a:spcPct val="115000"/>
              </a:lnSpc>
              <a:spcBef>
                <a:spcPts val="0"/>
              </a:spcBef>
              <a:spcAft>
                <a:spcPts val="0"/>
              </a:spcAft>
              <a:buNone/>
            </a:pPr>
            <a:r>
              <a:rPr lang="en-US" sz="2400" b="1" i="1" dirty="0" err="1">
                <a:solidFill>
                  <a:srgbClr val="FF0000"/>
                </a:solidFill>
                <a:latin typeface="Times New Roman"/>
                <a:ea typeface="Times New Roman"/>
                <a:cs typeface="Times New Roman"/>
              </a:rPr>
              <a:t>Apium</a:t>
            </a:r>
            <a:r>
              <a:rPr lang="en-US" sz="2400" b="1" i="1" dirty="0">
                <a:solidFill>
                  <a:srgbClr val="FF0000"/>
                </a:solidFill>
                <a:latin typeface="Times New Roman"/>
                <a:ea typeface="Times New Roman"/>
                <a:cs typeface="Times New Roman"/>
              </a:rPr>
              <a:t> </a:t>
            </a:r>
            <a:r>
              <a:rPr lang="en-US" sz="2400" b="1" i="1" dirty="0" err="1">
                <a:solidFill>
                  <a:srgbClr val="FF0000"/>
                </a:solidFill>
                <a:latin typeface="Times New Roman"/>
                <a:ea typeface="Times New Roman"/>
                <a:cs typeface="Times New Roman"/>
              </a:rPr>
              <a:t>graveolens</a:t>
            </a:r>
            <a:r>
              <a:rPr lang="en-US" sz="2400" b="1" i="1" dirty="0">
                <a:solidFill>
                  <a:srgbClr val="FF0000"/>
                </a:solidFill>
                <a:latin typeface="Times New Roman"/>
                <a:ea typeface="Times New Roman"/>
                <a:cs typeface="Times New Roman"/>
              </a:rPr>
              <a:t> (L.) var. </a:t>
            </a:r>
            <a:r>
              <a:rPr lang="en-US" sz="2400" b="1" i="1" dirty="0" err="1">
                <a:solidFill>
                  <a:srgbClr val="FF0000"/>
                </a:solidFill>
                <a:latin typeface="Times New Roman"/>
                <a:ea typeface="Times New Roman"/>
                <a:cs typeface="Times New Roman"/>
              </a:rPr>
              <a:t>dulce</a:t>
            </a:r>
            <a:r>
              <a:rPr lang="en-US" sz="2400" b="1" i="1" dirty="0">
                <a:solidFill>
                  <a:srgbClr val="FF0000"/>
                </a:solidFill>
                <a:latin typeface="Times New Roman"/>
                <a:ea typeface="Times New Roman"/>
                <a:cs typeface="Times New Roman"/>
              </a:rPr>
              <a:t>, D.C.</a:t>
            </a:r>
            <a:endParaRPr lang="en-US" sz="2400" dirty="0">
              <a:solidFill>
                <a:srgbClr val="FF0000"/>
              </a:solidFill>
              <a:latin typeface="Times New Roman"/>
              <a:ea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يعد </a:t>
            </a:r>
            <a:r>
              <a:rPr lang="ar-IQ" sz="2400" dirty="0">
                <a:latin typeface="Times New Roman"/>
                <a:ea typeface="Times New Roman"/>
                <a:cs typeface="Times New Roman"/>
              </a:rPr>
              <a:t>الكرفس محصولا مهما في المناطق المعتدلة من العالم وخاصة في اوربا وامريكا الشمالية,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يزرع </a:t>
            </a:r>
            <a:r>
              <a:rPr lang="ar-IQ" sz="2400" dirty="0">
                <a:latin typeface="Times New Roman"/>
                <a:ea typeface="Times New Roman"/>
                <a:cs typeface="Times New Roman"/>
              </a:rPr>
              <a:t>الكرفس المحلي في العراق من اجل اوراقه بصورة رئيسة التي تؤكل مع السلطة او مع وجبات الطعام</a:t>
            </a:r>
            <a:r>
              <a:rPr lang="ar-IQ" sz="2400" dirty="0" smtClean="0">
                <a:latin typeface="Times New Roman"/>
                <a:ea typeface="Times New Roman"/>
                <a:cs typeface="Times New Roman"/>
              </a:rPr>
              <a:t>.</a:t>
            </a:r>
          </a:p>
          <a:p>
            <a:pPr marL="0" marR="0" indent="0" algn="just" rtl="1">
              <a:lnSpc>
                <a:spcPct val="115000"/>
              </a:lnSpc>
              <a:spcBef>
                <a:spcPts val="0"/>
              </a:spcBef>
              <a:spcAft>
                <a:spcPts val="0"/>
              </a:spcAft>
              <a:buNone/>
            </a:pPr>
            <a:r>
              <a:rPr lang="ar-IQ" sz="2400" dirty="0" smtClean="0">
                <a:latin typeface="Times New Roman"/>
                <a:ea typeface="Times New Roman"/>
                <a:cs typeface="Times New Roman"/>
              </a:rPr>
              <a:t> </a:t>
            </a: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اما </a:t>
            </a:r>
            <a:r>
              <a:rPr lang="ar-IQ" sz="2400" dirty="0">
                <a:latin typeface="Times New Roman"/>
                <a:ea typeface="Times New Roman"/>
                <a:cs typeface="Times New Roman"/>
              </a:rPr>
              <a:t>الكرفس الاجنبي فتستهلك اعناق الاوراق </a:t>
            </a:r>
            <a:r>
              <a:rPr lang="en-US" sz="2400" dirty="0">
                <a:solidFill>
                  <a:schemeClr val="accent1">
                    <a:lumMod val="75000"/>
                  </a:schemeClr>
                </a:solidFill>
                <a:latin typeface="Times New Roman"/>
                <a:ea typeface="Times New Roman"/>
                <a:cs typeface="Times New Roman"/>
              </a:rPr>
              <a:t>Petioles</a:t>
            </a:r>
            <a:r>
              <a:rPr lang="ar-IQ" sz="2400" dirty="0">
                <a:latin typeface="Times New Roman"/>
                <a:ea typeface="Times New Roman"/>
                <a:cs typeface="Times New Roman"/>
              </a:rPr>
              <a:t>  وتستعمل للاكل بشكل طازج او مطبوخ وقد تجفف كنكهة للطعام</a:t>
            </a:r>
            <a:r>
              <a:rPr lang="ar-IQ" sz="2400" dirty="0" smtClean="0">
                <a:latin typeface="Times New Roman"/>
                <a:ea typeface="Times New Roman"/>
                <a:cs typeface="Times New Roman"/>
              </a:rPr>
              <a:t>,</a:t>
            </a: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كما تستعمل بذوره الجافة الناضجة التي تحتوي على 2 – 3 % زيت متطاير وتضاف كنكهة ايضا. </a:t>
            </a:r>
            <a:endParaRPr lang="ar-IQ" sz="2400" dirty="0" smtClean="0">
              <a:latin typeface="Times New Roman"/>
              <a:ea typeface="Times New Roman"/>
              <a:cs typeface="Times New Roman"/>
            </a:endParaRPr>
          </a:p>
          <a:p>
            <a:pPr marL="0" indent="0" algn="just">
              <a:buNone/>
            </a:pPr>
            <a:endParaRPr lang="en-US" sz="2400" dirty="0"/>
          </a:p>
        </p:txBody>
      </p:sp>
    </p:spTree>
    <p:extLst>
      <p:ext uri="{BB962C8B-B14F-4D97-AF65-F5344CB8AC3E}">
        <p14:creationId xmlns:p14="http://schemas.microsoft.com/office/powerpoint/2010/main" val="1542048386"/>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019800"/>
          </a:xfrm>
        </p:spPr>
        <p:txBody>
          <a:bodyPr>
            <a:normAutofit/>
          </a:bodyPr>
          <a:lstStyle/>
          <a:p>
            <a:pPr lvl="0" algn="just" rtl="1">
              <a:lnSpc>
                <a:spcPct val="115000"/>
              </a:lnSpc>
              <a:spcBef>
                <a:spcPts val="0"/>
              </a:spcBef>
              <a:buFont typeface="Wingdings" panose="05000000000000000000" pitchFamily="2" charset="2"/>
              <a:buChar char="Ø"/>
              <a:tabLst>
                <a:tab pos="53340" algn="l"/>
              </a:tabLst>
            </a:pPr>
            <a:r>
              <a:rPr lang="ar-IQ" sz="2400" b="1" dirty="0">
                <a:solidFill>
                  <a:srgbClr val="C00000"/>
                </a:solidFill>
                <a:latin typeface="Times New Roman"/>
                <a:ea typeface="Times New Roman"/>
                <a:cs typeface="Times New Roman"/>
              </a:rPr>
              <a:t>الازهار </a:t>
            </a:r>
            <a:r>
              <a:rPr lang="ar-IQ" sz="2400" b="1" dirty="0" smtClean="0">
                <a:solidFill>
                  <a:srgbClr val="C00000"/>
                </a:solidFill>
                <a:latin typeface="Times New Roman"/>
                <a:ea typeface="Times New Roman"/>
                <a:cs typeface="Times New Roman"/>
              </a:rPr>
              <a:t>والتلقيح</a:t>
            </a:r>
          </a:p>
          <a:p>
            <a:pPr marL="0" lvl="0" indent="0" algn="just" rtl="1">
              <a:lnSpc>
                <a:spcPct val="115000"/>
              </a:lnSpc>
              <a:spcBef>
                <a:spcPts val="0"/>
              </a:spcBef>
              <a:buNone/>
              <a:tabLst>
                <a:tab pos="53340" algn="l"/>
              </a:tabLst>
            </a:pPr>
            <a:endParaRPr lang="en-US" sz="2400" dirty="0">
              <a:solidFill>
                <a:srgbClr val="C00000"/>
              </a:solidFill>
              <a:latin typeface="Times New Roman"/>
              <a:ea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النبات </a:t>
            </a:r>
            <a:r>
              <a:rPr lang="ar-IQ" sz="2400" dirty="0">
                <a:latin typeface="Times New Roman"/>
                <a:ea typeface="Times New Roman"/>
                <a:cs typeface="Times New Roman"/>
              </a:rPr>
              <a:t>ثنائي الحول يكون في السنة الاولى جذرا وتديا كبيرا واوراقا مكتظة مجمعة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وفي </a:t>
            </a:r>
            <a:r>
              <a:rPr lang="ar-IQ" sz="2400" dirty="0">
                <a:latin typeface="Times New Roman"/>
                <a:ea typeface="Times New Roman"/>
                <a:cs typeface="Times New Roman"/>
              </a:rPr>
              <a:t>السنة الثانية يستطيل الساق ويتفرع ويكون نورات خيمية, الازهار صفراء مخضرة خصبة ذاتيا والتلقيح خلطي بواسطة الحشرات. </a:t>
            </a:r>
            <a:r>
              <a:rPr lang="ar-IQ" sz="2400" dirty="0" smtClean="0">
                <a:latin typeface="Times New Roman"/>
                <a:ea typeface="Times New Roman"/>
                <a:cs typeface="Times New Roman"/>
              </a:rPr>
              <a:t>...... يتبع</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en-US" sz="2400" dirty="0">
              <a:latin typeface="Times New Roman"/>
              <a:ea typeface="Times New Roman"/>
            </a:endParaRPr>
          </a:p>
          <a:p>
            <a:pPr marL="0" indent="0" algn="just">
              <a:buNone/>
            </a:pPr>
            <a:endParaRPr lang="en-US" sz="2400" dirty="0"/>
          </a:p>
        </p:txBody>
      </p:sp>
    </p:spTree>
    <p:extLst>
      <p:ext uri="{BB962C8B-B14F-4D97-AF65-F5344CB8AC3E}">
        <p14:creationId xmlns:p14="http://schemas.microsoft.com/office/powerpoint/2010/main" val="2185912970"/>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019800"/>
          </a:xfrm>
        </p:spPr>
        <p:txBody>
          <a:bodyPr>
            <a:normAutofit/>
          </a:bodyPr>
          <a:lstStyle/>
          <a:p>
            <a:pPr marL="357188" marR="0" indent="-357188" algn="just" rtl="1">
              <a:lnSpc>
                <a:spcPct val="115000"/>
              </a:lnSpc>
              <a:spcBef>
                <a:spcPts val="0"/>
              </a:spcBef>
              <a:spcAft>
                <a:spcPts val="0"/>
              </a:spcAft>
              <a:buNone/>
            </a:pPr>
            <a:endParaRPr lang="en-US" sz="2400" dirty="0">
              <a:latin typeface="Times New Roman"/>
              <a:ea typeface="Times New Roman"/>
            </a:endParaRPr>
          </a:p>
          <a:p>
            <a:pPr marL="357188" lvl="0" indent="-357188" algn="just" rtl="1">
              <a:lnSpc>
                <a:spcPct val="115000"/>
              </a:lnSpc>
              <a:spcBef>
                <a:spcPts val="0"/>
              </a:spcBef>
              <a:buFont typeface="Wingdings" panose="05000000000000000000" pitchFamily="2" charset="2"/>
              <a:buChar char="Ø"/>
              <a:tabLst>
                <a:tab pos="-36830" algn="l"/>
              </a:tabLst>
            </a:pPr>
            <a:r>
              <a:rPr lang="ar-IQ" sz="2400" b="1" dirty="0">
                <a:solidFill>
                  <a:srgbClr val="C00000"/>
                </a:solidFill>
                <a:latin typeface="Times New Roman"/>
                <a:ea typeface="Times New Roman"/>
                <a:cs typeface="Times New Roman"/>
              </a:rPr>
              <a:t>النضج والحصاد, الخزن, إنتاج البذور</a:t>
            </a:r>
            <a:endParaRPr lang="en-US" sz="2400" dirty="0">
              <a:solidFill>
                <a:srgbClr val="C00000"/>
              </a:solidFill>
              <a:latin typeface="Times New Roman"/>
              <a:ea typeface="Times New Roman"/>
            </a:endParaRPr>
          </a:p>
          <a:p>
            <a:pPr marL="357188" marR="0" indent="-357188"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يبدأ </a:t>
            </a:r>
            <a:r>
              <a:rPr lang="ar-IQ" sz="2400" dirty="0">
                <a:latin typeface="Times New Roman"/>
                <a:ea typeface="Times New Roman"/>
                <a:cs typeface="Times New Roman"/>
              </a:rPr>
              <a:t>حش النباتات بعد حوالي شهرين من الزراعة عدة مرات خلال الموسم (5 – 6) حشات. ويسوق مباشرة, </a:t>
            </a:r>
            <a:endParaRPr lang="ar-IQ" sz="2400" dirty="0" smtClean="0">
              <a:latin typeface="Times New Roman"/>
              <a:ea typeface="Times New Roman"/>
              <a:cs typeface="Times New Roman"/>
            </a:endParaRPr>
          </a:p>
          <a:p>
            <a:pPr marL="357188" marR="0" indent="-357188"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وعند </a:t>
            </a:r>
            <a:r>
              <a:rPr lang="ar-IQ" sz="2400" dirty="0">
                <a:latin typeface="Times New Roman"/>
                <a:ea typeface="Times New Roman"/>
                <a:cs typeface="Times New Roman"/>
              </a:rPr>
              <a:t>الخزن يخزن على درجة الصفر المئوي ورطوبة نسبية 90 – 95 %. </a:t>
            </a:r>
            <a:endParaRPr lang="ar-IQ" sz="2400" dirty="0" smtClean="0">
              <a:latin typeface="Times New Roman"/>
              <a:ea typeface="Times New Roman"/>
              <a:cs typeface="Times New Roman"/>
            </a:endParaRPr>
          </a:p>
          <a:p>
            <a:pPr marL="357188" marR="0" indent="-357188"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لانتاج </a:t>
            </a:r>
            <a:r>
              <a:rPr lang="ar-IQ" sz="2400" dirty="0">
                <a:latin typeface="Times New Roman"/>
                <a:ea typeface="Times New Roman"/>
                <a:cs typeface="Times New Roman"/>
              </a:rPr>
              <a:t>البذور تزرع البذور في الحقل وتنمو النباتات وتزهر وتكون البذور خلال سنة واحدة كما هو الحال في العراق. </a:t>
            </a:r>
            <a:endParaRPr lang="ar-IQ" sz="2400" dirty="0" smtClean="0">
              <a:latin typeface="Times New Roman"/>
              <a:ea typeface="Times New Roman"/>
              <a:cs typeface="Times New Roman"/>
            </a:endParaRPr>
          </a:p>
          <a:p>
            <a:pPr marL="357188" marR="0" indent="-357188"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يتطلب </a:t>
            </a:r>
            <a:r>
              <a:rPr lang="ar-IQ" sz="2400" dirty="0">
                <a:latin typeface="Times New Roman"/>
                <a:ea typeface="Times New Roman"/>
                <a:cs typeface="Times New Roman"/>
              </a:rPr>
              <a:t>النبات التعرض لظروف باردة لكي يزهر. </a:t>
            </a:r>
            <a:endParaRPr lang="ar-IQ" sz="2400" dirty="0" smtClean="0">
              <a:latin typeface="Times New Roman"/>
              <a:ea typeface="Times New Roman"/>
              <a:cs typeface="Times New Roman"/>
            </a:endParaRPr>
          </a:p>
          <a:p>
            <a:pPr marL="357188" marR="0" indent="-357188"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تنتج </a:t>
            </a:r>
            <a:r>
              <a:rPr lang="ar-IQ" sz="2400" dirty="0">
                <a:latin typeface="Times New Roman"/>
                <a:ea typeface="Times New Roman"/>
                <a:cs typeface="Times New Roman"/>
              </a:rPr>
              <a:t>البذور بزراعتها في السنة الاولى ثم تقلع النباتات وتزال الغرائب وتخزن النباتات كما في الكرفس. </a:t>
            </a:r>
            <a:endParaRPr lang="ar-IQ" sz="2400" dirty="0" smtClean="0">
              <a:latin typeface="Times New Roman"/>
              <a:ea typeface="Times New Roman"/>
              <a:cs typeface="Times New Roman"/>
            </a:endParaRPr>
          </a:p>
          <a:p>
            <a:pPr marL="357188" marR="0" indent="-357188"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عمليات </a:t>
            </a:r>
            <a:r>
              <a:rPr lang="ar-IQ" sz="2400" dirty="0">
                <a:latin typeface="Times New Roman"/>
                <a:ea typeface="Times New Roman"/>
                <a:cs typeface="Times New Roman"/>
              </a:rPr>
              <a:t>الحصاد والاستخراج والتنقية تشبه تلك المتبعة في الكرفس والجزر. </a:t>
            </a:r>
            <a:endParaRPr lang="ar-IQ" sz="2400" dirty="0" smtClean="0">
              <a:latin typeface="Times New Roman"/>
              <a:ea typeface="Times New Roman"/>
              <a:cs typeface="Times New Roman"/>
            </a:endParaRPr>
          </a:p>
          <a:p>
            <a:pPr marL="357188" marR="0" indent="-357188"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تتراوح </a:t>
            </a:r>
            <a:r>
              <a:rPr lang="ar-IQ" sz="2400" dirty="0">
                <a:latin typeface="Times New Roman"/>
                <a:ea typeface="Times New Roman"/>
                <a:cs typeface="Times New Roman"/>
              </a:rPr>
              <a:t>كمية حاصل البذور 200 – 250 كغم دونم</a:t>
            </a:r>
            <a:r>
              <a:rPr lang="ar-IQ" sz="2400" baseline="30000" dirty="0">
                <a:latin typeface="Times New Roman"/>
                <a:ea typeface="Times New Roman"/>
                <a:cs typeface="Times New Roman"/>
              </a:rPr>
              <a:t>-1</a:t>
            </a:r>
            <a:r>
              <a:rPr lang="ar-IQ" sz="2400" dirty="0" smtClean="0">
                <a:latin typeface="Times New Roman"/>
                <a:ea typeface="Times New Roman"/>
                <a:cs typeface="Times New Roman"/>
              </a:rPr>
              <a:t>....... يتبع</a:t>
            </a:r>
            <a:endParaRPr lang="en-US" sz="2400" dirty="0">
              <a:latin typeface="Times New Roman"/>
              <a:ea typeface="Times New Roman"/>
            </a:endParaRPr>
          </a:p>
          <a:p>
            <a:pPr marL="357188" indent="-357188" algn="just">
              <a:buNone/>
            </a:pPr>
            <a:endParaRPr lang="en-US" sz="2400" dirty="0"/>
          </a:p>
        </p:txBody>
      </p:sp>
    </p:spTree>
    <p:extLst>
      <p:ext uri="{BB962C8B-B14F-4D97-AF65-F5344CB8AC3E}">
        <p14:creationId xmlns:p14="http://schemas.microsoft.com/office/powerpoint/2010/main" val="1645824811"/>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lvl="0" algn="just" rtl="1">
              <a:lnSpc>
                <a:spcPct val="115000"/>
              </a:lnSpc>
              <a:spcBef>
                <a:spcPts val="0"/>
              </a:spcBef>
              <a:buFont typeface="Wingdings" panose="05000000000000000000" pitchFamily="2" charset="2"/>
              <a:buChar char="Ø"/>
              <a:tabLst>
                <a:tab pos="498475" algn="l"/>
              </a:tabLst>
            </a:pP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tabLst>
                <a:tab pos="498475" algn="l"/>
              </a:tabLst>
            </a:pPr>
            <a:endParaRPr lang="ar-IQ" sz="2400" b="1" dirty="0">
              <a:solidFill>
                <a:srgbClr val="C00000"/>
              </a:solidFill>
              <a:latin typeface="Times New Roman"/>
              <a:ea typeface="Times New Roman"/>
              <a:cs typeface="Times New Roman"/>
            </a:endParaRPr>
          </a:p>
          <a:p>
            <a:pPr marL="0" lvl="0" indent="0" algn="just" rtl="1">
              <a:lnSpc>
                <a:spcPct val="115000"/>
              </a:lnSpc>
              <a:spcBef>
                <a:spcPts val="0"/>
              </a:spcBef>
              <a:buNone/>
              <a:tabLst>
                <a:tab pos="498475" algn="l"/>
              </a:tabLst>
            </a:pPr>
            <a:endParaRPr lang="ar-IQ" sz="2400" b="1" dirty="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tabLst>
                <a:tab pos="498475" algn="l"/>
              </a:tabLst>
            </a:pPr>
            <a:r>
              <a:rPr lang="ar-IQ" sz="2400" b="1" dirty="0" smtClean="0">
                <a:solidFill>
                  <a:srgbClr val="C00000"/>
                </a:solidFill>
                <a:latin typeface="Times New Roman"/>
                <a:ea typeface="Times New Roman"/>
                <a:cs typeface="Times New Roman"/>
              </a:rPr>
              <a:t>الامراض</a:t>
            </a:r>
            <a:endParaRPr lang="en-US" sz="2400" dirty="0">
              <a:solidFill>
                <a:srgbClr val="C00000"/>
              </a:solidFill>
              <a:latin typeface="Times New Roman"/>
              <a:ea typeface="Times New Roman"/>
            </a:endParaRPr>
          </a:p>
          <a:p>
            <a:pPr marL="0" marR="0" indent="0" algn="just" rtl="1">
              <a:lnSpc>
                <a:spcPct val="115000"/>
              </a:lnSpc>
              <a:spcBef>
                <a:spcPts val="0"/>
              </a:spcBef>
              <a:spcAft>
                <a:spcPts val="0"/>
              </a:spcAft>
              <a:buNone/>
            </a:pPr>
            <a:r>
              <a:rPr lang="ar-IQ" sz="2400" dirty="0">
                <a:latin typeface="Times New Roman"/>
                <a:ea typeface="Times New Roman"/>
                <a:cs typeface="Times New Roman"/>
              </a:rPr>
              <a:t>  يصاب بنفس امراض نباتات العائلة الخيمية وخاصة الجزر</a:t>
            </a:r>
            <a:r>
              <a:rPr lang="ar-IQ" sz="2400" dirty="0" smtClean="0">
                <a:latin typeface="Times New Roman"/>
                <a:ea typeface="Times New Roman"/>
                <a:cs typeface="Times New Roman"/>
              </a:rPr>
              <a:t>.</a:t>
            </a:r>
          </a:p>
          <a:p>
            <a:pPr marL="0" marR="0" indent="0" algn="just" rtl="1">
              <a:lnSpc>
                <a:spcPct val="115000"/>
              </a:lnSpc>
              <a:spcBef>
                <a:spcPts val="0"/>
              </a:spcBef>
              <a:spcAft>
                <a:spcPts val="0"/>
              </a:spcAft>
              <a:buNone/>
            </a:pPr>
            <a:r>
              <a:rPr lang="ar-IQ" sz="2400" dirty="0" smtClean="0">
                <a:latin typeface="Times New Roman"/>
                <a:ea typeface="Times New Roman"/>
                <a:cs typeface="Times New Roman"/>
              </a:rPr>
              <a:t>****************************************************</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694880612"/>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sz="2800" b="1" dirty="0">
                <a:solidFill>
                  <a:schemeClr val="accent2">
                    <a:lumMod val="75000"/>
                  </a:schemeClr>
                </a:solidFill>
                <a:cs typeface="+mj-cs"/>
              </a:rPr>
              <a:t>في محاضرة اليوم </a:t>
            </a:r>
            <a:r>
              <a:rPr lang="ar-IQ" sz="2800" b="1" dirty="0" smtClean="0">
                <a:solidFill>
                  <a:schemeClr val="accent2">
                    <a:lumMod val="75000"/>
                  </a:schemeClr>
                </a:solidFill>
                <a:cs typeface="+mj-cs"/>
              </a:rPr>
              <a:t>تكلمناعن :</a:t>
            </a: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الكرفس </a:t>
            </a:r>
            <a:r>
              <a:rPr lang="en-US" sz="2400" dirty="0">
                <a:solidFill>
                  <a:prstClr val="black"/>
                </a:solidFill>
                <a:latin typeface="Times New Roman"/>
                <a:ea typeface="Times New Roman"/>
              </a:rPr>
              <a:t>Celery</a:t>
            </a:r>
            <a:endParaRPr lang="ar-IQ" sz="2400" dirty="0">
              <a:solidFill>
                <a:prstClr val="black"/>
              </a:solidFill>
              <a:latin typeface="Times New Roman"/>
              <a:ea typeface="Times New Roman"/>
              <a:cs typeface="Times New Roman"/>
            </a:endParaRP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المعدنوس </a:t>
            </a:r>
            <a:r>
              <a:rPr lang="en-US" sz="2400" dirty="0">
                <a:solidFill>
                  <a:prstClr val="black"/>
                </a:solidFill>
                <a:latin typeface="Times New Roman"/>
                <a:ea typeface="Times New Roman"/>
              </a:rPr>
              <a:t>Parsley</a:t>
            </a:r>
          </a:p>
          <a:p>
            <a:pPr marL="0" lvl="0" indent="0" algn="just" rtl="1">
              <a:lnSpc>
                <a:spcPct val="150000"/>
              </a:lnSpc>
              <a:spcBef>
                <a:spcPts val="0"/>
              </a:spcBef>
              <a:buClr>
                <a:srgbClr val="FF3399"/>
              </a:buClr>
              <a:buNone/>
            </a:pPr>
            <a:endParaRPr lang="en-US" sz="2400" dirty="0">
              <a:solidFill>
                <a:prstClr val="black"/>
              </a:solidFill>
              <a:latin typeface="Times New Roman"/>
              <a:ea typeface="Times New Roman"/>
            </a:endParaRPr>
          </a:p>
          <a:p>
            <a:pPr marL="0" lvl="0" indent="0" algn="just" rtl="1">
              <a:lnSpc>
                <a:spcPct val="150000"/>
              </a:lnSpc>
              <a:spcBef>
                <a:spcPts val="0"/>
              </a:spcBef>
              <a:buClr>
                <a:srgbClr val="FF3399"/>
              </a:buClr>
              <a:buNone/>
            </a:pPr>
            <a:endParaRPr lang="ar-IQ" sz="2400" dirty="0">
              <a:solidFill>
                <a:prstClr val="black"/>
              </a:solidFill>
              <a:cs typeface="Times New Roman"/>
            </a:endParaRPr>
          </a:p>
          <a:p>
            <a:pPr marL="0" lvl="0" indent="0" algn="just" rtl="1">
              <a:lnSpc>
                <a:spcPct val="150000"/>
              </a:lnSpc>
              <a:spcBef>
                <a:spcPts val="0"/>
              </a:spcBef>
              <a:buClr>
                <a:srgbClr val="FF3399"/>
              </a:buClr>
              <a:buNone/>
            </a:pPr>
            <a:endParaRPr lang="en-US" sz="2400" dirty="0">
              <a:solidFill>
                <a:prstClr val="black"/>
              </a:solidFill>
              <a:latin typeface="Times New Roman"/>
              <a:ea typeface="Times New Roman"/>
            </a:endParaRPr>
          </a:p>
          <a:p>
            <a:pPr marL="0" lvl="0" indent="0" algn="just" rtl="1">
              <a:lnSpc>
                <a:spcPct val="150000"/>
              </a:lnSpc>
              <a:spcBef>
                <a:spcPts val="0"/>
              </a:spcBef>
              <a:buClr>
                <a:srgbClr val="FF3399"/>
              </a:buClr>
              <a:buNone/>
            </a:pPr>
            <a:endParaRPr lang="ar-IQ" sz="2400" b="1" dirty="0">
              <a:solidFill>
                <a:srgbClr val="C0504D">
                  <a:lumMod val="75000"/>
                </a:srgbClr>
              </a:solidFill>
              <a:latin typeface="Times New Roman"/>
              <a:ea typeface="Times New Roman"/>
              <a:cs typeface="Times New Roman"/>
            </a:endParaRPr>
          </a:p>
          <a:p>
            <a:pPr marL="0" lvl="0" indent="0" algn="just" rtl="1">
              <a:lnSpc>
                <a:spcPct val="150000"/>
              </a:lnSpc>
              <a:spcBef>
                <a:spcPts val="0"/>
              </a:spcBef>
              <a:buClr>
                <a:srgbClr val="FF3399"/>
              </a:buClr>
              <a:buNone/>
            </a:pPr>
            <a:endParaRPr lang="ar-IQ" sz="2400" dirty="0" smtClean="0">
              <a:solidFill>
                <a:prstClr val="black"/>
              </a:solidFill>
              <a:cs typeface="Times New Roman"/>
            </a:endParaRPr>
          </a:p>
        </p:txBody>
      </p:sp>
    </p:spTree>
    <p:extLst>
      <p:ext uri="{BB962C8B-B14F-4D97-AF65-F5344CB8AC3E}">
        <p14:creationId xmlns:p14="http://schemas.microsoft.com/office/powerpoint/2010/main" val="1822277327"/>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sz="7300" b="1" dirty="0" smtClean="0"/>
              <a:t>شكراً لاصغائكم</a:t>
            </a:r>
            <a:endParaRPr lang="en-US" sz="7300" b="1" dirty="0"/>
          </a:p>
        </p:txBody>
      </p:sp>
    </p:spTree>
    <p:extLst>
      <p:ext uri="{BB962C8B-B14F-4D97-AF65-F5344CB8AC3E}">
        <p14:creationId xmlns:p14="http://schemas.microsoft.com/office/powerpoint/2010/main" val="29941469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a:bodyPr>
          <a:lstStyle/>
          <a:p>
            <a:pPr marR="0" algn="just" rtl="1">
              <a:lnSpc>
                <a:spcPct val="115000"/>
              </a:lnSpc>
              <a:spcBef>
                <a:spcPts val="0"/>
              </a:spcBef>
              <a:spcAft>
                <a:spcPts val="0"/>
              </a:spcAft>
              <a:buFont typeface="Wingdings" panose="05000000000000000000" pitchFamily="2" charset="2"/>
              <a:buChar char="q"/>
              <a:tabLst>
                <a:tab pos="1102360" algn="l"/>
                <a:tab pos="2808605" algn="ctr"/>
              </a:tabLst>
            </a:pPr>
            <a:endParaRPr lang="ar-IQ" sz="2400" b="1" dirty="0" smtClean="0">
              <a:solidFill>
                <a:srgbClr val="FF0000"/>
              </a:solidFill>
              <a:latin typeface="Times New Roman"/>
              <a:ea typeface="Times New Roman"/>
              <a:cs typeface="Times New Roman"/>
            </a:endParaRPr>
          </a:p>
          <a:p>
            <a:pPr marR="0" algn="just" rtl="1">
              <a:lnSpc>
                <a:spcPct val="115000"/>
              </a:lnSpc>
              <a:spcBef>
                <a:spcPts val="0"/>
              </a:spcBef>
              <a:spcAft>
                <a:spcPts val="0"/>
              </a:spcAft>
              <a:buFont typeface="Wingdings" panose="05000000000000000000" pitchFamily="2" charset="2"/>
              <a:buChar char="q"/>
              <a:tabLst>
                <a:tab pos="1102360" algn="l"/>
                <a:tab pos="2808605" algn="ctr"/>
              </a:tabLst>
            </a:pPr>
            <a:r>
              <a:rPr lang="ar-IQ" sz="2400" b="1" dirty="0" smtClean="0">
                <a:solidFill>
                  <a:srgbClr val="FF0000"/>
                </a:solidFill>
                <a:latin typeface="Times New Roman"/>
                <a:ea typeface="Times New Roman"/>
                <a:cs typeface="Times New Roman"/>
              </a:rPr>
              <a:t>الكرفس </a:t>
            </a:r>
            <a:r>
              <a:rPr lang="en-US" sz="2400" b="1" dirty="0">
                <a:solidFill>
                  <a:srgbClr val="FF0000"/>
                </a:solidFill>
                <a:latin typeface="Times New Roman"/>
                <a:ea typeface="Times New Roman"/>
                <a:cs typeface="Times New Roman"/>
              </a:rPr>
              <a:t>Celery</a:t>
            </a:r>
            <a:endParaRPr lang="en-US" sz="2400" dirty="0">
              <a:solidFill>
                <a:srgbClr val="FF0000"/>
              </a:solidFill>
              <a:latin typeface="Times New Roman"/>
              <a:ea typeface="Times New Roman"/>
            </a:endParaRPr>
          </a:p>
          <a:p>
            <a:pPr marL="0" marR="0" indent="0" algn="just" rtl="1">
              <a:lnSpc>
                <a:spcPct val="115000"/>
              </a:lnSpc>
              <a:spcBef>
                <a:spcPts val="0"/>
              </a:spcBef>
              <a:spcAft>
                <a:spcPts val="0"/>
              </a:spcAft>
              <a:buNone/>
            </a:pPr>
            <a:r>
              <a:rPr lang="en-US" sz="2400" b="1" i="1" dirty="0" err="1">
                <a:solidFill>
                  <a:srgbClr val="FF0000"/>
                </a:solidFill>
                <a:latin typeface="Times New Roman"/>
                <a:ea typeface="Times New Roman"/>
                <a:cs typeface="Times New Roman"/>
              </a:rPr>
              <a:t>Apium</a:t>
            </a:r>
            <a:r>
              <a:rPr lang="en-US" sz="2400" b="1" i="1" dirty="0">
                <a:solidFill>
                  <a:srgbClr val="FF0000"/>
                </a:solidFill>
                <a:latin typeface="Times New Roman"/>
                <a:ea typeface="Times New Roman"/>
                <a:cs typeface="Times New Roman"/>
              </a:rPr>
              <a:t> </a:t>
            </a:r>
            <a:r>
              <a:rPr lang="en-US" sz="2400" b="1" i="1" dirty="0" err="1">
                <a:solidFill>
                  <a:srgbClr val="FF0000"/>
                </a:solidFill>
                <a:latin typeface="Times New Roman"/>
                <a:ea typeface="Times New Roman"/>
                <a:cs typeface="Times New Roman"/>
              </a:rPr>
              <a:t>graveolens</a:t>
            </a:r>
            <a:r>
              <a:rPr lang="en-US" sz="2400" b="1" i="1" dirty="0">
                <a:solidFill>
                  <a:srgbClr val="FF0000"/>
                </a:solidFill>
                <a:latin typeface="Times New Roman"/>
                <a:ea typeface="Times New Roman"/>
                <a:cs typeface="Times New Roman"/>
              </a:rPr>
              <a:t> (L.) var. </a:t>
            </a:r>
            <a:r>
              <a:rPr lang="en-US" sz="2400" b="1" i="1" dirty="0" err="1">
                <a:solidFill>
                  <a:srgbClr val="FF0000"/>
                </a:solidFill>
                <a:latin typeface="Times New Roman"/>
                <a:ea typeface="Times New Roman"/>
                <a:cs typeface="Times New Roman"/>
              </a:rPr>
              <a:t>dulce</a:t>
            </a:r>
            <a:r>
              <a:rPr lang="en-US" sz="2400" b="1" i="1" dirty="0">
                <a:solidFill>
                  <a:srgbClr val="FF0000"/>
                </a:solidFill>
                <a:latin typeface="Times New Roman"/>
                <a:ea typeface="Times New Roman"/>
                <a:cs typeface="Times New Roman"/>
              </a:rPr>
              <a:t>, D.C.</a:t>
            </a:r>
            <a:endParaRPr lang="en-US" sz="2400" dirty="0">
              <a:solidFill>
                <a:srgbClr val="FF0000"/>
              </a:solidFill>
              <a:latin typeface="Times New Roman"/>
              <a:ea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والكرفس </a:t>
            </a:r>
            <a:r>
              <a:rPr lang="ar-IQ" sz="2400" dirty="0">
                <a:latin typeface="Times New Roman"/>
                <a:ea typeface="Times New Roman"/>
                <a:cs typeface="Times New Roman"/>
              </a:rPr>
              <a:t>غني في مكوناته البايوكيمياوية فهو يحتوي على زيوت عطرية تكسبه الطعم والرائحة </a:t>
            </a:r>
            <a:r>
              <a:rPr lang="ar-IQ" sz="2400" dirty="0" smtClean="0">
                <a:latin typeface="Times New Roman"/>
                <a:ea typeface="Times New Roman"/>
                <a:cs typeface="Times New Roman"/>
              </a:rPr>
              <a:t>المميزتين</a:t>
            </a: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كما يحتوي على عناصر الفسفور والبوتاسيوم والكالسيوم.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ويسود </a:t>
            </a:r>
            <a:r>
              <a:rPr lang="ar-IQ" sz="2400" dirty="0">
                <a:latin typeface="Times New Roman"/>
                <a:ea typeface="Times New Roman"/>
                <a:cs typeface="Times New Roman"/>
              </a:rPr>
              <a:t>الاعتقاد ان اكل الكرفس يساعد على التخلص من الغازات التي قد تتراكم في الجهاز الهضمي للانسان. </a:t>
            </a:r>
            <a:endParaRPr lang="ar-IQ" sz="2400" dirty="0" smtClean="0">
              <a:latin typeface="Times New Roman"/>
              <a:ea typeface="Times New Roman"/>
              <a:cs typeface="Times New Roman"/>
            </a:endParaRPr>
          </a:p>
          <a:p>
            <a:pPr marL="0" marR="0" indent="0" algn="just" rtl="1">
              <a:lnSpc>
                <a:spcPct val="115000"/>
              </a:lnSpc>
              <a:spcBef>
                <a:spcPts val="0"/>
              </a:spcBef>
              <a:spcAft>
                <a:spcPts val="0"/>
              </a:spcAft>
              <a:buNone/>
            </a:pP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موطنه </a:t>
            </a:r>
            <a:r>
              <a:rPr lang="ar-IQ" sz="2400" dirty="0">
                <a:latin typeface="Times New Roman"/>
                <a:ea typeface="Times New Roman"/>
                <a:cs typeface="Times New Roman"/>
              </a:rPr>
              <a:t>الاصلي منطقة حوض البحر الابيض المتوسط.  </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lgn="just">
              <a:buNone/>
            </a:pPr>
            <a:endParaRPr lang="en-US" sz="2400" dirty="0"/>
          </a:p>
        </p:txBody>
      </p:sp>
    </p:spTree>
    <p:extLst>
      <p:ext uri="{BB962C8B-B14F-4D97-AF65-F5344CB8AC3E}">
        <p14:creationId xmlns:p14="http://schemas.microsoft.com/office/powerpoint/2010/main" val="11260107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248400"/>
          </a:xfrm>
        </p:spPr>
        <p:txBody>
          <a:bodyPr>
            <a:normAutofit/>
          </a:bodyPr>
          <a:lstStyle/>
          <a:p>
            <a:pPr lvl="0" algn="just" rtl="1">
              <a:lnSpc>
                <a:spcPct val="115000"/>
              </a:lnSpc>
              <a:spcBef>
                <a:spcPts val="0"/>
              </a:spcBef>
              <a:buFont typeface="Wingdings" panose="05000000000000000000" pitchFamily="2" charset="2"/>
              <a:buChar char="Ø"/>
              <a:tabLst>
                <a:tab pos="457200" algn="l"/>
              </a:tabLst>
            </a:pP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tabLst>
                <a:tab pos="457200" algn="l"/>
              </a:tabLst>
            </a:pPr>
            <a:r>
              <a:rPr lang="ar-IQ" sz="2400" b="1" dirty="0" smtClean="0">
                <a:solidFill>
                  <a:srgbClr val="C00000"/>
                </a:solidFill>
                <a:latin typeface="Times New Roman"/>
                <a:ea typeface="Times New Roman"/>
                <a:cs typeface="Times New Roman"/>
              </a:rPr>
              <a:t>المناخ </a:t>
            </a:r>
            <a:r>
              <a:rPr lang="ar-IQ" sz="2400" b="1" dirty="0">
                <a:solidFill>
                  <a:srgbClr val="C00000"/>
                </a:solidFill>
                <a:latin typeface="Times New Roman"/>
                <a:ea typeface="Times New Roman"/>
                <a:cs typeface="Times New Roman"/>
              </a:rPr>
              <a:t>الملائم</a:t>
            </a:r>
            <a:endParaRPr lang="en-US" sz="2400" dirty="0">
              <a:solidFill>
                <a:srgbClr val="C00000"/>
              </a:solidFill>
              <a:latin typeface="Times New Roman"/>
              <a:ea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يتطلب </a:t>
            </a:r>
            <a:r>
              <a:rPr lang="ar-IQ" sz="2400" dirty="0">
                <a:latin typeface="Times New Roman"/>
                <a:ea typeface="Times New Roman"/>
                <a:cs typeface="Times New Roman"/>
              </a:rPr>
              <a:t>نبات الكرفس متطلبات بيئية محددة, وان اي ظرف يعوق نموه يؤدي الى مشاكل في النبات,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ينمو جيدا في المناطق التي تتوفر فيها الاجواء المعتدلة التي تميل الى البرودة وخصوصا في الليل مع توفر الرطوبة من مياه الامطار الموزعة توزيعا جيدا او المتوفرة عن طريق الري الاصطناعي, وحتى في المناطق الرطبة فإن الري يفيد المحصول. </a:t>
            </a:r>
            <a:endParaRPr lang="ar-IQ" sz="2400" dirty="0" smtClean="0">
              <a:latin typeface="Times New Roman"/>
              <a:ea typeface="Times New Roman"/>
              <a:cs typeface="Times New Roman"/>
            </a:endParaRPr>
          </a:p>
          <a:p>
            <a:pPr marR="0" algn="just" rtl="1">
              <a:lnSpc>
                <a:spcPct val="115000"/>
              </a:lnSpc>
              <a:spcBef>
                <a:spcPts val="0"/>
              </a:spcBef>
              <a:spcAft>
                <a:spcPts val="0"/>
              </a:spcAft>
              <a:buFont typeface="Wingdings"/>
              <a:buChar char="§"/>
            </a:pPr>
            <a:r>
              <a:rPr lang="ar-IQ" sz="2400" dirty="0" smtClean="0">
                <a:latin typeface="Times New Roman"/>
                <a:ea typeface="Times New Roman"/>
                <a:cs typeface="Times New Roman"/>
              </a:rPr>
              <a:t>يتأثر </a:t>
            </a:r>
            <a:r>
              <a:rPr lang="ar-IQ" sz="2400" dirty="0">
                <a:latin typeface="Times New Roman"/>
                <a:ea typeface="Times New Roman"/>
                <a:cs typeface="Times New Roman"/>
              </a:rPr>
              <a:t>الكرفس بدرجات الحرارة المنخفضة التي تدفع النبات الى التزهير وتسبب انخفاض انتاجية المحصول, كما يؤدي الجو الحار الى تجوف اعناق الاوراق. انسب درجة حرارة ملائمة لنموه واعطائه حاصلا وفيرا وجعله ذات نوعية جيدة تتراوح بين 16 – 18مº لذلك يعد من المحاصيل الشتوية ولو انه يمكن زراعته على مدار السنة في العراق</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buNone/>
            </a:pPr>
            <a:endParaRPr lang="en-US" sz="2400" dirty="0"/>
          </a:p>
        </p:txBody>
      </p:sp>
    </p:spTree>
    <p:extLst>
      <p:ext uri="{BB962C8B-B14F-4D97-AF65-F5344CB8AC3E}">
        <p14:creationId xmlns:p14="http://schemas.microsoft.com/office/powerpoint/2010/main" val="2908361513"/>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096000"/>
          </a:xfrm>
        </p:spPr>
        <p:txBody>
          <a:bodyPr>
            <a:normAutofit/>
          </a:bodyPr>
          <a:lstStyle/>
          <a:p>
            <a:pPr lvl="0" algn="just" rtl="1">
              <a:lnSpc>
                <a:spcPct val="115000"/>
              </a:lnSpc>
              <a:spcBef>
                <a:spcPts val="0"/>
              </a:spcBef>
              <a:buFont typeface="Wingdings" panose="05000000000000000000" pitchFamily="2" charset="2"/>
              <a:buChar char="Ø"/>
              <a:tabLst>
                <a:tab pos="498475" algn="l"/>
              </a:tabLst>
            </a:pP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tabLst>
                <a:tab pos="498475" algn="l"/>
              </a:tabLst>
            </a:pPr>
            <a:r>
              <a:rPr lang="ar-IQ" sz="2400" b="1" dirty="0" smtClean="0">
                <a:solidFill>
                  <a:srgbClr val="C00000"/>
                </a:solidFill>
                <a:latin typeface="Times New Roman"/>
                <a:ea typeface="Times New Roman"/>
                <a:cs typeface="Times New Roman"/>
              </a:rPr>
              <a:t>التربة </a:t>
            </a:r>
            <a:r>
              <a:rPr lang="ar-IQ" sz="2400" b="1" dirty="0" smtClean="0">
                <a:solidFill>
                  <a:srgbClr val="C00000"/>
                </a:solidFill>
                <a:latin typeface="Times New Roman"/>
                <a:ea typeface="Times New Roman"/>
                <a:cs typeface="Times New Roman"/>
              </a:rPr>
              <a:t>المناسبة</a:t>
            </a:r>
          </a:p>
          <a:p>
            <a:pPr lvl="0" algn="just" rtl="1">
              <a:lnSpc>
                <a:spcPct val="115000"/>
              </a:lnSpc>
              <a:spcBef>
                <a:spcPts val="0"/>
              </a:spcBef>
              <a:buFont typeface="Wingdings" panose="05000000000000000000" pitchFamily="2" charset="2"/>
              <a:buChar char="Ø"/>
              <a:tabLst>
                <a:tab pos="498475" algn="l"/>
              </a:tabLst>
            </a:pPr>
            <a:r>
              <a:rPr lang="ar-IQ" sz="2400" dirty="0" smtClean="0">
                <a:ea typeface="Times New Roman"/>
                <a:cs typeface="Times New Roman"/>
              </a:rPr>
              <a:t>    </a:t>
            </a:r>
            <a:r>
              <a:rPr lang="ar-IQ" sz="2400" dirty="0">
                <a:ea typeface="Times New Roman"/>
                <a:cs typeface="Times New Roman"/>
              </a:rPr>
              <a:t>تعد</a:t>
            </a:r>
            <a:r>
              <a:rPr lang="ar-IQ" sz="2400" b="1" dirty="0">
                <a:ea typeface="Times New Roman"/>
                <a:cs typeface="Times New Roman"/>
              </a:rPr>
              <a:t> التربة </a:t>
            </a:r>
            <a:r>
              <a:rPr lang="ar-IQ" sz="2400" dirty="0">
                <a:ea typeface="Times New Roman"/>
                <a:cs typeface="Times New Roman"/>
              </a:rPr>
              <a:t>عاملا محددا لإنتاج الكرفس وذلك بسبب متطلباته العالية من العناصر الغذائية والرطوبة. </a:t>
            </a:r>
            <a:endParaRPr lang="ar-IQ" sz="2400" dirty="0" smtClean="0">
              <a:ea typeface="Times New Roman"/>
              <a:cs typeface="Times New Roman"/>
            </a:endParaRPr>
          </a:p>
          <a:p>
            <a:pPr lvl="0" algn="just" rtl="1">
              <a:lnSpc>
                <a:spcPct val="115000"/>
              </a:lnSpc>
              <a:spcBef>
                <a:spcPts val="0"/>
              </a:spcBef>
              <a:buFont typeface="Wingdings" panose="05000000000000000000" pitchFamily="2" charset="2"/>
              <a:buChar char="Ø"/>
              <a:tabLst>
                <a:tab pos="498475" algn="l"/>
              </a:tabLst>
            </a:pPr>
            <a:r>
              <a:rPr lang="ar-IQ" sz="2400" dirty="0" smtClean="0">
                <a:ea typeface="Times New Roman"/>
                <a:cs typeface="Times New Roman"/>
              </a:rPr>
              <a:t>تجود </a:t>
            </a:r>
            <a:r>
              <a:rPr lang="ar-IQ" sz="2400" dirty="0">
                <a:ea typeface="Times New Roman"/>
                <a:cs typeface="Times New Roman"/>
              </a:rPr>
              <a:t>زراعتة في الترب العضوية الجيدة الصرف إذ تعد التربة المثالية لنموه, </a:t>
            </a:r>
            <a:endParaRPr lang="ar-IQ" sz="2400" dirty="0" smtClean="0">
              <a:ea typeface="Times New Roman"/>
              <a:cs typeface="Times New Roman"/>
            </a:endParaRPr>
          </a:p>
          <a:p>
            <a:pPr lvl="0" algn="just" rtl="1">
              <a:lnSpc>
                <a:spcPct val="115000"/>
              </a:lnSpc>
              <a:spcBef>
                <a:spcPts val="0"/>
              </a:spcBef>
              <a:buFont typeface="Wingdings" panose="05000000000000000000" pitchFamily="2" charset="2"/>
              <a:buChar char="Ø"/>
              <a:tabLst>
                <a:tab pos="498475" algn="l"/>
              </a:tabLst>
            </a:pPr>
            <a:r>
              <a:rPr lang="ar-IQ" sz="2400" dirty="0" smtClean="0">
                <a:ea typeface="Times New Roman"/>
                <a:cs typeface="Times New Roman"/>
              </a:rPr>
              <a:t>وينمو </a:t>
            </a:r>
            <a:r>
              <a:rPr lang="ar-IQ" sz="2400" dirty="0">
                <a:ea typeface="Times New Roman"/>
                <a:cs typeface="Times New Roman"/>
              </a:rPr>
              <a:t>جيدا″ في الترب المزيجية الطينية اوالرملية إذ تعد الاخيرة احسن تربة لزراعته على شرط توفر المواد العضوية الكافية والاحتفاظ بالرطوبة العالية التي يحتاجها المحصول, </a:t>
            </a:r>
            <a:endParaRPr lang="ar-IQ" sz="2400" dirty="0" smtClean="0">
              <a:ea typeface="Times New Roman"/>
              <a:cs typeface="Times New Roman"/>
            </a:endParaRPr>
          </a:p>
          <a:p>
            <a:pPr lvl="0" algn="just" rtl="1">
              <a:lnSpc>
                <a:spcPct val="115000"/>
              </a:lnSpc>
              <a:spcBef>
                <a:spcPts val="0"/>
              </a:spcBef>
              <a:buFont typeface="Wingdings" panose="05000000000000000000" pitchFamily="2" charset="2"/>
              <a:buChar char="Ø"/>
              <a:tabLst>
                <a:tab pos="498475" algn="l"/>
              </a:tabLst>
            </a:pPr>
            <a:r>
              <a:rPr lang="ar-IQ" sz="2400" dirty="0" smtClean="0">
                <a:ea typeface="Times New Roman"/>
                <a:cs typeface="Times New Roman"/>
              </a:rPr>
              <a:t>ويجب </a:t>
            </a:r>
            <a:r>
              <a:rPr lang="ar-IQ" sz="2400" dirty="0">
                <a:ea typeface="Times New Roman"/>
                <a:cs typeface="Times New Roman"/>
              </a:rPr>
              <a:t>تجنب الزراعة في الترب الطينية الثقيلة </a:t>
            </a:r>
            <a:endParaRPr lang="ar-IQ" sz="2400" dirty="0" smtClean="0">
              <a:ea typeface="Times New Roman"/>
              <a:cs typeface="Times New Roman"/>
            </a:endParaRPr>
          </a:p>
          <a:p>
            <a:pPr lvl="0" algn="just" rtl="1">
              <a:lnSpc>
                <a:spcPct val="115000"/>
              </a:lnSpc>
              <a:spcBef>
                <a:spcPts val="0"/>
              </a:spcBef>
              <a:buFont typeface="Wingdings" panose="05000000000000000000" pitchFamily="2" charset="2"/>
              <a:buChar char="Ø"/>
              <a:tabLst>
                <a:tab pos="498475" algn="l"/>
              </a:tabLst>
            </a:pPr>
            <a:r>
              <a:rPr lang="ar-IQ" sz="2400" dirty="0" smtClean="0">
                <a:ea typeface="Times New Roman"/>
                <a:cs typeface="Times New Roman"/>
              </a:rPr>
              <a:t>وانسب </a:t>
            </a:r>
            <a:r>
              <a:rPr lang="ar-IQ" sz="2400" dirty="0">
                <a:ea typeface="Times New Roman"/>
                <a:cs typeface="Times New Roman"/>
              </a:rPr>
              <a:t>درجة حموضة هي 6 – 6,5. </a:t>
            </a:r>
            <a:r>
              <a:rPr lang="ar-IQ" sz="2400" dirty="0" smtClean="0">
                <a:ea typeface="Times New Roman"/>
                <a:cs typeface="Times New Roman"/>
              </a:rPr>
              <a:t>.............. يتبع</a:t>
            </a:r>
            <a:endParaRPr lang="en-US" sz="2400" dirty="0"/>
          </a:p>
        </p:txBody>
      </p:sp>
    </p:spTree>
    <p:extLst>
      <p:ext uri="{BB962C8B-B14F-4D97-AF65-F5344CB8AC3E}">
        <p14:creationId xmlns:p14="http://schemas.microsoft.com/office/powerpoint/2010/main" val="246173386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096000"/>
          </a:xfrm>
        </p:spPr>
        <p:txBody>
          <a:bodyPr>
            <a:normAutofit/>
          </a:bodyPr>
          <a:lstStyle/>
          <a:p>
            <a:pPr lvl="0" algn="just" rtl="1">
              <a:lnSpc>
                <a:spcPct val="115000"/>
              </a:lnSpc>
              <a:spcBef>
                <a:spcPts val="0"/>
              </a:spcBef>
              <a:buFont typeface="Wingdings" panose="05000000000000000000" pitchFamily="2" charset="2"/>
              <a:buChar char="Ø"/>
              <a:tabLst>
                <a:tab pos="498475" algn="l"/>
              </a:tabLst>
            </a:pP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tabLst>
                <a:tab pos="498475" algn="l"/>
              </a:tabLst>
            </a:pPr>
            <a:r>
              <a:rPr lang="ar-IQ" sz="2400" b="1" dirty="0" smtClean="0">
                <a:solidFill>
                  <a:srgbClr val="C00000"/>
                </a:solidFill>
                <a:latin typeface="Times New Roman"/>
                <a:ea typeface="Times New Roman"/>
                <a:cs typeface="Times New Roman"/>
              </a:rPr>
              <a:t>طرق </a:t>
            </a:r>
            <a:r>
              <a:rPr lang="ar-IQ" sz="2400" b="1" dirty="0">
                <a:solidFill>
                  <a:srgbClr val="C00000"/>
                </a:solidFill>
                <a:latin typeface="Times New Roman"/>
                <a:ea typeface="Times New Roman"/>
                <a:cs typeface="Times New Roman"/>
              </a:rPr>
              <a:t>التكاثر, مواعيد الزراعة, كمية </a:t>
            </a:r>
            <a:r>
              <a:rPr lang="ar-IQ" sz="2400" b="1" dirty="0" smtClean="0">
                <a:solidFill>
                  <a:srgbClr val="C00000"/>
                </a:solidFill>
                <a:latin typeface="Times New Roman"/>
                <a:ea typeface="Times New Roman"/>
                <a:cs typeface="Times New Roman"/>
              </a:rPr>
              <a:t>التقاوي</a:t>
            </a:r>
          </a:p>
          <a:p>
            <a:pPr lvl="0" algn="just" rtl="1">
              <a:lnSpc>
                <a:spcPct val="115000"/>
              </a:lnSpc>
              <a:spcBef>
                <a:spcPts val="0"/>
              </a:spcBef>
              <a:buFont typeface="Wingdings" panose="05000000000000000000" pitchFamily="2" charset="2"/>
              <a:buChar char="Ø"/>
              <a:tabLst>
                <a:tab pos="498475" algn="l"/>
              </a:tabLst>
            </a:pPr>
            <a:r>
              <a:rPr lang="ar-IQ" sz="2400" dirty="0" smtClean="0">
                <a:ea typeface="Times New Roman"/>
                <a:cs typeface="Times New Roman"/>
              </a:rPr>
              <a:t>يتكاثر </a:t>
            </a:r>
            <a:r>
              <a:rPr lang="ar-IQ" sz="2400" dirty="0">
                <a:ea typeface="Times New Roman"/>
                <a:cs typeface="Times New Roman"/>
              </a:rPr>
              <a:t>بالبذور التي تزرع  في المكان المستديم </a:t>
            </a:r>
            <a:r>
              <a:rPr lang="ar-IQ" sz="2400" b="1" dirty="0">
                <a:ea typeface="Times New Roman"/>
                <a:cs typeface="Times New Roman"/>
              </a:rPr>
              <a:t>خلال شهر</a:t>
            </a:r>
            <a:r>
              <a:rPr lang="ar-IQ" sz="2400" dirty="0">
                <a:ea typeface="Times New Roman"/>
                <a:cs typeface="Times New Roman"/>
              </a:rPr>
              <a:t> ايلول وتشرين </a:t>
            </a:r>
            <a:r>
              <a:rPr lang="ar-IQ" sz="2400" dirty="0" smtClean="0">
                <a:ea typeface="Times New Roman"/>
                <a:cs typeface="Times New Roman"/>
              </a:rPr>
              <a:t>الاول.</a:t>
            </a:r>
          </a:p>
          <a:p>
            <a:pPr marL="0" lvl="0" indent="0" algn="just" rtl="1">
              <a:lnSpc>
                <a:spcPct val="115000"/>
              </a:lnSpc>
              <a:spcBef>
                <a:spcPts val="0"/>
              </a:spcBef>
              <a:buNone/>
              <a:tabLst>
                <a:tab pos="498475" algn="l"/>
              </a:tabLst>
            </a:pPr>
            <a:endParaRPr lang="ar-IQ" sz="2400" dirty="0" smtClean="0">
              <a:ea typeface="Times New Roman"/>
              <a:cs typeface="Times New Roman"/>
            </a:endParaRPr>
          </a:p>
          <a:p>
            <a:pPr lvl="0" algn="just" rtl="1">
              <a:lnSpc>
                <a:spcPct val="115000"/>
              </a:lnSpc>
              <a:spcBef>
                <a:spcPts val="0"/>
              </a:spcBef>
              <a:buFont typeface="Wingdings" panose="05000000000000000000" pitchFamily="2" charset="2"/>
              <a:buChar char="Ø"/>
              <a:tabLst>
                <a:tab pos="498475" algn="l"/>
              </a:tabLst>
            </a:pPr>
            <a:r>
              <a:rPr lang="ar-IQ" sz="2400" dirty="0" smtClean="0">
                <a:ea typeface="Times New Roman"/>
                <a:cs typeface="Times New Roman"/>
              </a:rPr>
              <a:t>يكفي </a:t>
            </a:r>
            <a:r>
              <a:rPr lang="ar-IQ" sz="2400" b="1" dirty="0">
                <a:ea typeface="Times New Roman"/>
                <a:cs typeface="Times New Roman"/>
              </a:rPr>
              <a:t>لزراعة الدونم</a:t>
            </a:r>
            <a:r>
              <a:rPr lang="ar-IQ" sz="2400" dirty="0">
                <a:ea typeface="Times New Roman"/>
                <a:cs typeface="Times New Roman"/>
              </a:rPr>
              <a:t> حوالي 18500 شتلة بالنسبة للكرفس الاجنبي الذي يشتل في الحقل وللوصول الى هذا العدد يفضل </a:t>
            </a:r>
            <a:r>
              <a:rPr lang="ar-IQ" sz="2400" dirty="0" smtClean="0">
                <a:ea typeface="Times New Roman"/>
                <a:cs typeface="Times New Roman"/>
              </a:rPr>
              <a:t>مضاعفة كمية </a:t>
            </a:r>
            <a:r>
              <a:rPr lang="ar-IQ" sz="2400" dirty="0">
                <a:ea typeface="Times New Roman"/>
                <a:cs typeface="Times New Roman"/>
              </a:rPr>
              <a:t>التقاوي</a:t>
            </a:r>
            <a:r>
              <a:rPr lang="ar-IQ" sz="2400" dirty="0" smtClean="0">
                <a:ea typeface="Times New Roman"/>
                <a:cs typeface="Times New Roman"/>
              </a:rPr>
              <a:t>.</a:t>
            </a:r>
          </a:p>
          <a:p>
            <a:pPr marL="0" lvl="0" indent="0" algn="just" rtl="1">
              <a:lnSpc>
                <a:spcPct val="115000"/>
              </a:lnSpc>
              <a:spcBef>
                <a:spcPts val="0"/>
              </a:spcBef>
              <a:buNone/>
              <a:tabLst>
                <a:tab pos="498475" algn="l"/>
              </a:tabLst>
            </a:pPr>
            <a:r>
              <a:rPr lang="ar-IQ" sz="2400" dirty="0" smtClean="0">
                <a:ea typeface="Times New Roman"/>
                <a:cs typeface="Times New Roman"/>
              </a:rPr>
              <a:t> </a:t>
            </a:r>
          </a:p>
          <a:p>
            <a:pPr lvl="0" algn="just" rtl="1">
              <a:lnSpc>
                <a:spcPct val="115000"/>
              </a:lnSpc>
              <a:spcBef>
                <a:spcPts val="0"/>
              </a:spcBef>
              <a:buFont typeface="Wingdings" panose="05000000000000000000" pitchFamily="2" charset="2"/>
              <a:buChar char="Ø"/>
              <a:tabLst>
                <a:tab pos="498475" algn="l"/>
              </a:tabLst>
            </a:pPr>
            <a:r>
              <a:rPr lang="ar-IQ" sz="2400" dirty="0" smtClean="0">
                <a:ea typeface="Times New Roman"/>
                <a:cs typeface="Times New Roman"/>
              </a:rPr>
              <a:t>يحتوي </a:t>
            </a:r>
            <a:r>
              <a:rPr lang="ar-IQ" sz="2400" dirty="0">
                <a:ea typeface="Times New Roman"/>
                <a:cs typeface="Times New Roman"/>
              </a:rPr>
              <a:t>الغرام الواحد على 1800بذرة </a:t>
            </a:r>
            <a:endParaRPr lang="ar-IQ" sz="2400" dirty="0" smtClean="0">
              <a:ea typeface="Times New Roman"/>
              <a:cs typeface="Times New Roman"/>
            </a:endParaRPr>
          </a:p>
          <a:p>
            <a:pPr marL="0" lvl="0" indent="0" algn="just" rtl="1">
              <a:lnSpc>
                <a:spcPct val="115000"/>
              </a:lnSpc>
              <a:spcBef>
                <a:spcPts val="0"/>
              </a:spcBef>
              <a:buNone/>
              <a:tabLst>
                <a:tab pos="498475" algn="l"/>
              </a:tabLst>
            </a:pPr>
            <a:endParaRPr lang="ar-IQ" sz="2400" dirty="0" smtClean="0">
              <a:ea typeface="Times New Roman"/>
              <a:cs typeface="Times New Roman"/>
            </a:endParaRPr>
          </a:p>
          <a:p>
            <a:pPr lvl="0" algn="just" rtl="1">
              <a:lnSpc>
                <a:spcPct val="115000"/>
              </a:lnSpc>
              <a:spcBef>
                <a:spcPts val="0"/>
              </a:spcBef>
              <a:buFont typeface="Wingdings" panose="05000000000000000000" pitchFamily="2" charset="2"/>
              <a:buChar char="Ø"/>
              <a:tabLst>
                <a:tab pos="498475" algn="l"/>
              </a:tabLst>
            </a:pPr>
            <a:r>
              <a:rPr lang="ar-IQ" sz="2400" dirty="0" smtClean="0">
                <a:ea typeface="Times New Roman"/>
                <a:cs typeface="Times New Roman"/>
              </a:rPr>
              <a:t>وبذلك </a:t>
            </a:r>
            <a:r>
              <a:rPr lang="ar-IQ" sz="2400" dirty="0">
                <a:ea typeface="Times New Roman"/>
                <a:cs typeface="Times New Roman"/>
              </a:rPr>
              <a:t>فأن كمية التقاوي اللازمة هي 30غم من البذور ذات الحيوية العالية, </a:t>
            </a:r>
            <a:endParaRPr lang="ar-IQ" sz="2400" dirty="0" smtClean="0">
              <a:ea typeface="Times New Roman"/>
              <a:cs typeface="Times New Roman"/>
            </a:endParaRPr>
          </a:p>
          <a:p>
            <a:pPr marL="0" lvl="0" indent="0" algn="just" rtl="1">
              <a:lnSpc>
                <a:spcPct val="115000"/>
              </a:lnSpc>
              <a:spcBef>
                <a:spcPts val="0"/>
              </a:spcBef>
              <a:buNone/>
              <a:tabLst>
                <a:tab pos="498475" algn="l"/>
              </a:tabLst>
            </a:pPr>
            <a:endParaRPr lang="ar-IQ" sz="2400" dirty="0" smtClean="0">
              <a:ea typeface="Times New Roman"/>
              <a:cs typeface="Times New Roman"/>
            </a:endParaRPr>
          </a:p>
          <a:p>
            <a:pPr lvl="0" algn="just" rtl="1">
              <a:lnSpc>
                <a:spcPct val="115000"/>
              </a:lnSpc>
              <a:spcBef>
                <a:spcPts val="0"/>
              </a:spcBef>
              <a:buFont typeface="Wingdings" panose="05000000000000000000" pitchFamily="2" charset="2"/>
              <a:buChar char="Ø"/>
              <a:tabLst>
                <a:tab pos="498475" algn="l"/>
              </a:tabLst>
            </a:pPr>
            <a:r>
              <a:rPr lang="ar-IQ" sz="2400" dirty="0" smtClean="0">
                <a:ea typeface="Times New Roman"/>
                <a:cs typeface="Times New Roman"/>
              </a:rPr>
              <a:t>اما </a:t>
            </a:r>
            <a:r>
              <a:rPr lang="ar-IQ" sz="2400" dirty="0">
                <a:ea typeface="Times New Roman"/>
                <a:cs typeface="Times New Roman"/>
              </a:rPr>
              <a:t>الكرفس المحلي الذي يزرع نثرا في الواح فينصح بإستعمال 3 كغم دونم</a:t>
            </a:r>
            <a:r>
              <a:rPr lang="ar-IQ" sz="2400" baseline="30000" dirty="0">
                <a:ea typeface="Times New Roman"/>
                <a:cs typeface="Times New Roman"/>
              </a:rPr>
              <a:t>-1</a:t>
            </a:r>
            <a:r>
              <a:rPr lang="ar-IQ" sz="2400" dirty="0">
                <a:ea typeface="Times New Roman"/>
                <a:cs typeface="Times New Roman"/>
              </a:rPr>
              <a:t> من البذور. </a:t>
            </a:r>
            <a:r>
              <a:rPr lang="ar-IQ" sz="2400" dirty="0" smtClean="0">
                <a:ea typeface="Times New Roman"/>
                <a:cs typeface="Times New Roman"/>
              </a:rPr>
              <a:t>............ يتبع</a:t>
            </a:r>
            <a:endParaRPr lang="en-US" sz="2400" dirty="0"/>
          </a:p>
        </p:txBody>
      </p:sp>
    </p:spTree>
    <p:extLst>
      <p:ext uri="{BB962C8B-B14F-4D97-AF65-F5344CB8AC3E}">
        <p14:creationId xmlns:p14="http://schemas.microsoft.com/office/powerpoint/2010/main" val="117331949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821363"/>
          </a:xfrm>
        </p:spPr>
        <p:txBody>
          <a:bodyPr>
            <a:normAutofit/>
          </a:bodyPr>
          <a:lstStyle/>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 </a:t>
            </a:r>
            <a:r>
              <a:rPr lang="ar-IQ" sz="2400" b="1" dirty="0">
                <a:latin typeface="Times New Roman" panose="02020603050405020304" pitchFamily="18" charset="0"/>
                <a:ea typeface="Times New Roman"/>
                <a:cs typeface="Times New Roman" panose="02020603050405020304" pitchFamily="18" charset="0"/>
              </a:rPr>
              <a:t>طريقة الزراعة</a:t>
            </a: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 </a:t>
            </a:r>
            <a:r>
              <a:rPr lang="ar-IQ" sz="2400" dirty="0" smtClean="0">
                <a:latin typeface="Times New Roman" panose="02020603050405020304" pitchFamily="18" charset="0"/>
                <a:ea typeface="Times New Roman"/>
                <a:cs typeface="Times New Roman" panose="02020603050405020304" pitchFamily="18" charset="0"/>
              </a:rPr>
              <a:t>تكون </a:t>
            </a:r>
            <a:r>
              <a:rPr lang="ar-IQ" sz="2400" b="1" dirty="0">
                <a:latin typeface="Times New Roman" panose="02020603050405020304" pitchFamily="18" charset="0"/>
                <a:ea typeface="Times New Roman"/>
                <a:cs typeface="Times New Roman" panose="02020603050405020304" pitchFamily="18" charset="0"/>
              </a:rPr>
              <a:t>طريقة الزراعة</a:t>
            </a:r>
            <a:r>
              <a:rPr lang="ar-IQ" sz="2400" dirty="0">
                <a:latin typeface="Times New Roman" panose="02020603050405020304" pitchFamily="18" charset="0"/>
                <a:ea typeface="Times New Roman"/>
                <a:cs typeface="Times New Roman" panose="02020603050405020304" pitchFamily="18" charset="0"/>
              </a:rPr>
              <a:t> بحراثة الارض جيدا وتنعم وتسوى وتقسم الى الواح صغيرة للسيطرة عليها </a:t>
            </a: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وتنثر </a:t>
            </a:r>
            <a:r>
              <a:rPr lang="ar-IQ" sz="2400" dirty="0">
                <a:latin typeface="Times New Roman" panose="02020603050405020304" pitchFamily="18" charset="0"/>
                <a:ea typeface="Times New Roman"/>
                <a:cs typeface="Times New Roman" panose="02020603050405020304" pitchFamily="18" charset="0"/>
              </a:rPr>
              <a:t>البذور مباشرة فيها وهو ما يتبع بالنسبة للصنف المحلي, </a:t>
            </a:r>
            <a:endParaRPr lang="ar-IQ" sz="2400" dirty="0" smtClean="0">
              <a:latin typeface="Times New Roman" panose="02020603050405020304" pitchFamily="18" charset="0"/>
              <a:ea typeface="Times New Roman"/>
              <a:cs typeface="Times New Roman" panose="02020603050405020304" pitchFamily="18" charset="0"/>
            </a:endParaRPr>
          </a:p>
          <a:p>
            <a:pPr marL="0" indent="0" algn="just" rtl="1">
              <a:buNone/>
            </a:pP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اما </a:t>
            </a:r>
            <a:r>
              <a:rPr lang="ar-IQ" sz="2400" dirty="0">
                <a:latin typeface="Times New Roman" panose="02020603050405020304" pitchFamily="18" charset="0"/>
                <a:ea typeface="Times New Roman"/>
                <a:cs typeface="Times New Roman" panose="02020603050405020304" pitchFamily="18" charset="0"/>
              </a:rPr>
              <a:t>الصنف الاجنبي فتهيأ الشتلات في المشتل إذ تعد ارض المشتل جيدا وتقسم الى الواح 1,5 × 2 متر او تخطط في سطور ضيقة ثم تزرع البذور سرا. </a:t>
            </a:r>
            <a:endParaRPr lang="ar-IQ" sz="2400" dirty="0" smtClean="0">
              <a:latin typeface="Times New Roman" panose="02020603050405020304" pitchFamily="18" charset="0"/>
              <a:ea typeface="Times New Roman"/>
              <a:cs typeface="Times New Roman" panose="02020603050405020304" pitchFamily="18" charset="0"/>
            </a:endParaRPr>
          </a:p>
          <a:p>
            <a:pPr marL="0" indent="0" algn="just" rtl="1">
              <a:buNone/>
            </a:pP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تبقى </a:t>
            </a:r>
            <a:r>
              <a:rPr lang="ar-IQ" sz="2400" dirty="0">
                <a:latin typeface="Times New Roman" panose="02020603050405020304" pitchFamily="18" charset="0"/>
                <a:ea typeface="Times New Roman"/>
                <a:cs typeface="Times New Roman" panose="02020603050405020304" pitchFamily="18" charset="0"/>
              </a:rPr>
              <a:t>النباتات في المشتل لمدة شهر ونصف تقريبا ثم تنقل الشتلات الى الحقل بعد اجراء عمليات تحضير التربة. </a:t>
            </a:r>
            <a:endParaRPr lang="ar-IQ" sz="2400" dirty="0" smtClean="0">
              <a:latin typeface="Times New Roman" panose="02020603050405020304" pitchFamily="18" charset="0"/>
              <a:ea typeface="Times New Roman"/>
              <a:cs typeface="Times New Roman" panose="02020603050405020304" pitchFamily="18" charset="0"/>
            </a:endParaRPr>
          </a:p>
          <a:p>
            <a:pPr marL="0" indent="0" algn="just" rtl="1">
              <a:buNone/>
            </a:pP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تزرع </a:t>
            </a:r>
            <a:r>
              <a:rPr lang="ar-IQ" sz="2400" dirty="0">
                <a:latin typeface="Times New Roman" panose="02020603050405020304" pitchFamily="18" charset="0"/>
                <a:ea typeface="Times New Roman"/>
                <a:cs typeface="Times New Roman" panose="02020603050405020304" pitchFamily="18" charset="0"/>
              </a:rPr>
              <a:t>الشتلات على مسافة 15 – 30 سم بين النباتات في مروز تبعد عن بعضها 70سم. </a:t>
            </a:r>
            <a:endParaRPr lang="ar-IQ" sz="2400" dirty="0" smtClean="0">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3159411209"/>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229600" cy="5821363"/>
          </a:xfrm>
        </p:spPr>
        <p:txBody>
          <a:bodyPr>
            <a:normAutofit/>
          </a:bodyPr>
          <a:lstStyle/>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 </a:t>
            </a:r>
            <a:r>
              <a:rPr lang="ar-IQ" sz="2400" b="1" dirty="0">
                <a:latin typeface="Times New Roman" panose="02020603050405020304" pitchFamily="18" charset="0"/>
                <a:ea typeface="Times New Roman"/>
                <a:cs typeface="Times New Roman" panose="02020603050405020304" pitchFamily="18" charset="0"/>
              </a:rPr>
              <a:t>طريقة الزراعة</a:t>
            </a: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يفيد </a:t>
            </a:r>
            <a:r>
              <a:rPr lang="ar-IQ" sz="2400" dirty="0">
                <a:latin typeface="Times New Roman" panose="02020603050405020304" pitchFamily="18" charset="0"/>
                <a:ea typeface="Times New Roman"/>
                <a:cs typeface="Times New Roman" panose="02020603050405020304" pitchFamily="18" charset="0"/>
              </a:rPr>
              <a:t>نقع البذور قبل الزراعة في الاسراع بالانبات</a:t>
            </a:r>
            <a:r>
              <a:rPr lang="ar-IQ" sz="2400" dirty="0" smtClean="0">
                <a:latin typeface="Times New Roman" panose="02020603050405020304" pitchFamily="18" charset="0"/>
                <a:ea typeface="Times New Roman"/>
                <a:cs typeface="Times New Roman" panose="02020603050405020304" pitchFamily="18" charset="0"/>
              </a:rPr>
              <a:t>,</a:t>
            </a:r>
          </a:p>
          <a:p>
            <a:pPr marL="0" indent="0" algn="just" rtl="1">
              <a:buNone/>
            </a:pP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 </a:t>
            </a:r>
            <a:r>
              <a:rPr lang="ar-IQ" sz="2400" dirty="0">
                <a:latin typeface="Times New Roman" panose="02020603050405020304" pitchFamily="18" charset="0"/>
                <a:ea typeface="Times New Roman"/>
                <a:cs typeface="Times New Roman" panose="02020603050405020304" pitchFamily="18" charset="0"/>
              </a:rPr>
              <a:t>ويتم النقع في اوان ووضعها في مكان دافئ لعدة ايام او لحين ظهور </a:t>
            </a:r>
            <a:r>
              <a:rPr lang="ar-IQ" sz="2400" dirty="0" smtClean="0">
                <a:latin typeface="Times New Roman" panose="02020603050405020304" pitchFamily="18" charset="0"/>
                <a:ea typeface="Times New Roman"/>
                <a:cs typeface="Times New Roman" panose="02020603050405020304" pitchFamily="18" charset="0"/>
              </a:rPr>
              <a:t>الجذير</a:t>
            </a:r>
          </a:p>
          <a:p>
            <a:pPr marL="0" indent="0" algn="just" rtl="1">
              <a:buNone/>
            </a:pP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 </a:t>
            </a:r>
            <a:r>
              <a:rPr lang="ar-IQ" sz="2400" dirty="0">
                <a:latin typeface="Times New Roman" panose="02020603050405020304" pitchFamily="18" charset="0"/>
                <a:ea typeface="Times New Roman"/>
                <a:cs typeface="Times New Roman" panose="02020603050405020304" pitchFamily="18" charset="0"/>
              </a:rPr>
              <a:t>او ان توضع البذور بين قطعتين من القماش الرطب حتى تنبت ثم تجفف في الهواء وتزرع, </a:t>
            </a:r>
            <a:endParaRPr lang="ar-IQ" sz="2400" dirty="0" smtClean="0">
              <a:latin typeface="Times New Roman" panose="02020603050405020304" pitchFamily="18" charset="0"/>
              <a:ea typeface="Times New Roman"/>
              <a:cs typeface="Times New Roman" panose="02020603050405020304" pitchFamily="18" charset="0"/>
            </a:endParaRPr>
          </a:p>
          <a:p>
            <a:pPr marL="0" indent="0" algn="just" rtl="1">
              <a:buNone/>
            </a:pP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وقد </a:t>
            </a:r>
            <a:r>
              <a:rPr lang="ar-IQ" sz="2400" dirty="0">
                <a:latin typeface="Times New Roman" panose="02020603050405020304" pitchFamily="18" charset="0"/>
                <a:ea typeface="Times New Roman"/>
                <a:cs typeface="Times New Roman" panose="02020603050405020304" pitchFamily="18" charset="0"/>
              </a:rPr>
              <a:t>لا يحتاج الصنف المحلي الى هذه العملية. </a:t>
            </a:r>
            <a:endParaRPr lang="ar-IQ" sz="2400" dirty="0" smtClean="0">
              <a:latin typeface="Times New Roman" panose="02020603050405020304" pitchFamily="18" charset="0"/>
              <a:ea typeface="Times New Roman"/>
              <a:cs typeface="Times New Roman" panose="02020603050405020304" pitchFamily="18" charset="0"/>
            </a:endParaRPr>
          </a:p>
          <a:p>
            <a:pPr marL="0" indent="0" algn="just" rtl="1">
              <a:buNone/>
            </a:pP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يجب </a:t>
            </a:r>
            <a:r>
              <a:rPr lang="ar-IQ" sz="2400" dirty="0">
                <a:latin typeface="Times New Roman" panose="02020603050405020304" pitchFamily="18" charset="0"/>
                <a:ea typeface="Times New Roman"/>
                <a:cs typeface="Times New Roman" panose="02020603050405020304" pitchFamily="18" charset="0"/>
              </a:rPr>
              <a:t>عدم زراعة البذور على عمق كبير </a:t>
            </a:r>
            <a:endParaRPr lang="ar-IQ" sz="2400" dirty="0" smtClean="0">
              <a:latin typeface="Times New Roman" panose="02020603050405020304" pitchFamily="18" charset="0"/>
              <a:ea typeface="Times New Roman"/>
              <a:cs typeface="Times New Roman" panose="02020603050405020304" pitchFamily="18" charset="0"/>
            </a:endParaRPr>
          </a:p>
          <a:p>
            <a:pPr marL="0" indent="0" algn="just" rtl="1">
              <a:buNone/>
            </a:pPr>
            <a:endParaRPr lang="ar-IQ" sz="2400" dirty="0" smtClean="0">
              <a:latin typeface="Times New Roman" panose="02020603050405020304" pitchFamily="18" charset="0"/>
              <a:ea typeface="Times New Roman"/>
              <a:cs typeface="Times New Roman" panose="02020603050405020304" pitchFamily="18" charset="0"/>
            </a:endParaRPr>
          </a:p>
          <a:p>
            <a:pPr algn="just" rtl="1">
              <a:buFont typeface="Wingdings"/>
              <a:buChar char="§"/>
            </a:pPr>
            <a:r>
              <a:rPr lang="ar-IQ" sz="2400" dirty="0" smtClean="0">
                <a:latin typeface="Times New Roman" panose="02020603050405020304" pitchFamily="18" charset="0"/>
                <a:ea typeface="Times New Roman"/>
                <a:cs typeface="Times New Roman" panose="02020603050405020304" pitchFamily="18" charset="0"/>
              </a:rPr>
              <a:t>ويفضل </a:t>
            </a:r>
            <a:r>
              <a:rPr lang="ar-IQ" sz="2400" dirty="0">
                <a:latin typeface="Times New Roman" panose="02020603050405020304" pitchFamily="18" charset="0"/>
                <a:ea typeface="Times New Roman"/>
                <a:cs typeface="Times New Roman" panose="02020603050405020304" pitchFamily="18" charset="0"/>
              </a:rPr>
              <a:t>تغطيتها بعد نثرها بطبقة خفيفة من التراب لا تتجاوز واحد سنتيمتر.</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9571109"/>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3070</Words>
  <Application>Microsoft Office PowerPoint</Application>
  <PresentationFormat>On-screen Show (4:3)</PresentationFormat>
  <Paragraphs>304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vt:lpstr>
      <vt:lpstr>.</vt:lpstr>
      <vt:lpstr>.</vt:lpstr>
      <vt:lpstr>.</vt:lpstr>
      <vt:lpstr>.</vt:lpstr>
      <vt:lpstr>.</vt:lpstr>
      <vt:lpstr>.</vt:lpstr>
      <vt:lpstr>PowerPoint Presentation</vt:lpstr>
      <vt:lpstr>PowerPoint Presentation</vt:lpstr>
      <vt:lpstr>PowerPoint Presentation</vt:lpstr>
      <vt:lpstr>PowerPoint Presentation</vt:lpstr>
      <vt:lpstr>.</vt:lpstr>
      <vt:lpstr>.</vt:lpstr>
      <vt:lpstr>PowerPoint Presentation</vt:lpstr>
      <vt:lpstr>.</vt:lpstr>
      <vt:lpstr>.</vt:lpstr>
      <vt:lpstr>PowerPoint Presentation</vt:lpstr>
      <vt:lpstr>.</vt:lpstr>
      <vt:lpstr>.</vt:lpstr>
      <vt:lpstr>PowerPoint Presentation</vt:lpstr>
      <vt:lpstr>PowerPoint Presentation</vt:lpstr>
      <vt:lpstr>PowerPoint Presentation</vt:lpstr>
      <vt:lpstr>PowerPoint Presentation</vt:lpstr>
      <vt:lpstr>.</vt:lpstr>
      <vt:lpstr>.</vt:lpstr>
      <vt:lpstr>.</vt:lpstr>
      <vt:lpstr>.</vt:lpstr>
      <vt:lpstr>PowerPoint Presentation</vt:lpstr>
      <vt:lpstr>PowerPoint Presentation</vt:lpstr>
      <vt:lpstr>.</vt:lpstr>
      <vt:lpstr>.</vt:lpstr>
      <vt:lpstr>PowerPoint Presentation</vt:lpstr>
      <vt:lpstr>PowerPoint Presentation</vt:lpstr>
      <vt:lpstr>       شكراً لاصغائكم</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Dr.Nawal</dc:creator>
  <cp:lastModifiedBy>ابو نادية</cp:lastModifiedBy>
  <cp:revision>21</cp:revision>
  <dcterms:created xsi:type="dcterms:W3CDTF">2006-08-16T00:00:00Z</dcterms:created>
  <dcterms:modified xsi:type="dcterms:W3CDTF">2021-12-25T19:45:59Z</dcterms:modified>
</cp:coreProperties>
</file>